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6"/>
  </p:notesMasterIdLst>
  <p:sldIdLst>
    <p:sldId id="256" r:id="rId2"/>
    <p:sldId id="258" r:id="rId3"/>
    <p:sldId id="261" r:id="rId4"/>
    <p:sldId id="257" r:id="rId5"/>
    <p:sldId id="300" r:id="rId6"/>
    <p:sldId id="298" r:id="rId7"/>
    <p:sldId id="301" r:id="rId8"/>
    <p:sldId id="302" r:id="rId9"/>
    <p:sldId id="304" r:id="rId10"/>
    <p:sldId id="303" r:id="rId11"/>
    <p:sldId id="305" r:id="rId12"/>
    <p:sldId id="306" r:id="rId13"/>
    <p:sldId id="307" r:id="rId14"/>
    <p:sldId id="308" r:id="rId15"/>
    <p:sldId id="309" r:id="rId16"/>
    <p:sldId id="310" r:id="rId17"/>
    <p:sldId id="311" r:id="rId18"/>
    <p:sldId id="259" r:id="rId19"/>
    <p:sldId id="312" r:id="rId20"/>
    <p:sldId id="314" r:id="rId21"/>
    <p:sldId id="315" r:id="rId22"/>
    <p:sldId id="317" r:id="rId23"/>
    <p:sldId id="316" r:id="rId24"/>
    <p:sldId id="318" r:id="rId25"/>
  </p:sldIdLst>
  <p:sldSz cx="9144000" cy="5143500" type="screen16x9"/>
  <p:notesSz cx="6858000" cy="9144000"/>
  <p:embeddedFontLst>
    <p:embeddedFont>
      <p:font typeface="Abel" panose="02000506030000020004" pitchFamily="2" charset="0"/>
      <p:regular r:id="rId27"/>
    </p:embeddedFont>
    <p:embeddedFont>
      <p:font typeface="Anaheim" panose="02000503000000000000" pitchFamily="2" charset="77"/>
      <p:regular r:id="rId28"/>
    </p:embeddedFont>
    <p:embeddedFont>
      <p:font typeface="Anton" pitchFamily="2" charset="77"/>
      <p:regular r:id="rId29"/>
    </p:embeddedFont>
    <p:embeddedFont>
      <p:font typeface="Cambria Math" panose="02040503050406030204" pitchFamily="18" charset="0"/>
      <p:regular r:id="rId30"/>
    </p:embeddedFont>
    <p:embeddedFont>
      <p:font typeface="Josefin Sans" pitchFamily="2" charset="77"/>
      <p:regular r:id="rId31"/>
      <p:bold r:id="rId32"/>
    </p:embeddedFont>
    <p:embeddedFont>
      <p:font typeface="Josefin Slab" pitchFamily="2" charset="77"/>
      <p:regular r:id="rId33"/>
      <p:bold r:id="rId34"/>
      <p:italic r:id="rId35"/>
      <p:boldItalic r:id="rId36"/>
    </p:embeddedFont>
    <p:embeddedFont>
      <p:font typeface="Josefin Slab SemiBold" panose="020F0502020204030204" pitchFamily="34" charset="0"/>
      <p:regular r:id="rId37"/>
      <p:bold r:id="rId38"/>
      <p:italic r:id="rId39"/>
      <p:boldItalic r:id="rId40"/>
    </p:embeddedFont>
    <p:embeddedFont>
      <p:font typeface="Staatliches" pitchFamily="2"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27">
          <p15:clr>
            <a:srgbClr val="9AA0A6"/>
          </p15:clr>
        </p15:guide>
        <p15:guide id="2" orient="horz" pos="2971">
          <p15:clr>
            <a:srgbClr val="9AA0A6"/>
          </p15:clr>
        </p15:guide>
        <p15:guide id="3"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986"/>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7FC816-D692-412A-B50D-5A21FD845763}">
  <a:tblStyle styleId="{3E7FC816-D692-412A-B50D-5A21FD8457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9747" autoAdjust="0"/>
  </p:normalViewPr>
  <p:slideViewPr>
    <p:cSldViewPr snapToGrid="0">
      <p:cViewPr varScale="1">
        <p:scale>
          <a:sx n="156" d="100"/>
          <a:sy n="156" d="100"/>
        </p:scale>
        <p:origin x="904" y="176"/>
      </p:cViewPr>
      <p:guideLst>
        <p:guide pos="5227"/>
        <p:guide orient="horz" pos="29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latinLnBrk="1">
              <a:buNone/>
            </a:pPr>
            <a:r>
              <a:rPr lang="en-US" altLang="ko-KR" sz="1100" b="0" i="0" u="none" strike="noStrike" cap="none" dirty="0">
                <a:solidFill>
                  <a:srgbClr val="000000"/>
                </a:solidFill>
                <a:effectLst/>
                <a:latin typeface="Arial"/>
                <a:ea typeface="Arial"/>
                <a:cs typeface="Arial"/>
                <a:sym typeface="Arial"/>
              </a:rPr>
              <a:t>Hello My name is </a:t>
            </a:r>
            <a:r>
              <a:rPr lang="en-US" altLang="ko-KR" sz="1100" b="0" i="0" u="none" strike="noStrike" cap="none" dirty="0" err="1">
                <a:solidFill>
                  <a:srgbClr val="000000"/>
                </a:solidFill>
                <a:effectLst/>
                <a:latin typeface="Arial"/>
                <a:ea typeface="Arial"/>
                <a:cs typeface="Arial"/>
                <a:sym typeface="Arial"/>
              </a:rPr>
              <a:t>hoonhee</a:t>
            </a:r>
            <a:r>
              <a:rPr lang="en-US" altLang="ko-KR" sz="1100" b="0" i="0" u="none" strike="noStrike" cap="none" dirty="0">
                <a:solidFill>
                  <a:srgbClr val="000000"/>
                </a:solidFill>
                <a:effectLst/>
                <a:latin typeface="Arial"/>
                <a:ea typeface="Arial"/>
                <a:cs typeface="Arial"/>
                <a:sym typeface="Arial"/>
              </a:rPr>
              <a:t> </a:t>
            </a:r>
            <a:r>
              <a:rPr lang="en-US" altLang="ko-KR" sz="1100" b="0" i="0" u="none" strike="noStrike" cap="none" dirty="0" err="1">
                <a:solidFill>
                  <a:srgbClr val="000000"/>
                </a:solidFill>
                <a:effectLst/>
                <a:latin typeface="Arial"/>
                <a:ea typeface="Arial"/>
                <a:cs typeface="Arial"/>
                <a:sym typeface="Arial"/>
              </a:rPr>
              <a:t>cho</a:t>
            </a:r>
            <a:r>
              <a:rPr lang="en-US" altLang="ko-KR" sz="1100" b="0" i="0" u="none" strike="noStrike" cap="none" dirty="0">
                <a:solidFill>
                  <a:srgbClr val="000000"/>
                </a:solidFill>
                <a:effectLst/>
                <a:latin typeface="Arial"/>
                <a:ea typeface="Arial"/>
                <a:cs typeface="Arial"/>
                <a:sym typeface="Arial"/>
              </a:rPr>
              <a:t>.</a:t>
            </a:r>
            <a:endParaRPr lang="ko-KR" altLang="ko-KR" sz="1100" b="0" i="0" u="none" strike="noStrike" cap="none" dirty="0">
              <a:solidFill>
                <a:srgbClr val="000000"/>
              </a:solidFill>
              <a:effectLst/>
              <a:latin typeface="Arial"/>
              <a:ea typeface="Arial"/>
              <a:cs typeface="Arial"/>
              <a:sym typeface="Arial"/>
            </a:endParaRPr>
          </a:p>
          <a:p>
            <a:pPr marL="158750" indent="0" latinLnBrk="1">
              <a:buNone/>
            </a:pPr>
            <a:r>
              <a:rPr lang="en-US" altLang="ko-KR" sz="1100" b="0" i="0" u="none" strike="noStrike" cap="none" dirty="0">
                <a:solidFill>
                  <a:srgbClr val="000000"/>
                </a:solidFill>
                <a:effectLst/>
                <a:latin typeface="Arial"/>
                <a:ea typeface="Arial"/>
                <a:cs typeface="Arial"/>
                <a:sym typeface="Arial"/>
              </a:rPr>
              <a:t>We're Team4, and the topic of the presentation is End-to-end learning for Vehicle Trajectory Prediction.</a:t>
            </a:r>
            <a:endParaRPr lang="ko-KR" altLang="ko-K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beginning of the project, we implemented MTP and found some problems. They invaded non-drive area, No rotation at all.</a:t>
            </a:r>
            <a:endParaRPr dirty="0"/>
          </a:p>
        </p:txBody>
      </p:sp>
    </p:spTree>
    <p:extLst>
      <p:ext uri="{BB962C8B-B14F-4D97-AF65-F5344CB8AC3E}">
        <p14:creationId xmlns:p14="http://schemas.microsoft.com/office/powerpoint/2010/main" val="153276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 concluded that in the end only one of the various pathways is meaningful, and that it also does not take into account the context of the image at all.</a:t>
            </a:r>
            <a:endParaRPr dirty="0"/>
          </a:p>
        </p:txBody>
      </p:sp>
    </p:spTree>
    <p:extLst>
      <p:ext uri="{BB962C8B-B14F-4D97-AF65-F5344CB8AC3E}">
        <p14:creationId xmlns:p14="http://schemas.microsoft.com/office/powerpoint/2010/main" val="1353594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308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accepted the professor's feedback to fix these problems. </a:t>
            </a:r>
            <a:endParaRPr dirty="0"/>
          </a:p>
        </p:txBody>
      </p:sp>
    </p:spTree>
    <p:extLst>
      <p:ext uri="{BB962C8B-B14F-4D97-AF65-F5344CB8AC3E}">
        <p14:creationId xmlns:p14="http://schemas.microsoft.com/office/powerpoint/2010/main" val="1000434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c60afefc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c60afefc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changed to a model that outputs one path each for all the agents in the picture. So, use the history of path of other agents as input.</a:t>
            </a:r>
            <a:endParaRPr dirty="0"/>
          </a:p>
        </p:txBody>
      </p:sp>
    </p:spTree>
    <p:extLst>
      <p:ext uri="{BB962C8B-B14F-4D97-AF65-F5344CB8AC3E}">
        <p14:creationId xmlns:p14="http://schemas.microsoft.com/office/powerpoint/2010/main" val="878967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c60afefc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c60afefc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sz="1100" b="0" i="0" u="none" strike="noStrike" cap="none" dirty="0">
                <a:solidFill>
                  <a:srgbClr val="000000"/>
                </a:solidFill>
                <a:effectLst/>
                <a:latin typeface="Arial"/>
                <a:ea typeface="Arial"/>
                <a:cs typeface="Arial"/>
                <a:sym typeface="Arial"/>
              </a:rPr>
              <a:t>We don't think the current Loss is enough,</a:t>
            </a:r>
            <a:endParaRPr dirty="0"/>
          </a:p>
        </p:txBody>
      </p:sp>
    </p:spTree>
    <p:extLst>
      <p:ext uri="{BB962C8B-B14F-4D97-AF65-F5344CB8AC3E}">
        <p14:creationId xmlns:p14="http://schemas.microsoft.com/office/powerpoint/2010/main" val="2978812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c60afefc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c60afefc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got the loss for all the agents in the image using LSTM, and we used the loss using the difference of displacement.</a:t>
            </a:r>
            <a:endParaRPr dirty="0"/>
          </a:p>
        </p:txBody>
      </p:sp>
    </p:spTree>
    <p:extLst>
      <p:ext uri="{BB962C8B-B14F-4D97-AF65-F5344CB8AC3E}">
        <p14:creationId xmlns:p14="http://schemas.microsoft.com/office/powerpoint/2010/main" val="1999254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c60afefc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c60afefc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the model we propose is as follows. To solve the problem of not being able to read the existing context, we simply did not use the image of 3 channels. I separated the image sensitively and put it together into input.</a:t>
            </a:r>
          </a:p>
          <a:p>
            <a:pPr marL="0" lvl="0" indent="0" algn="l" rtl="0">
              <a:spcBef>
                <a:spcPts val="0"/>
              </a:spcBef>
              <a:spcAft>
                <a:spcPts val="0"/>
              </a:spcAft>
              <a:buNone/>
            </a:pPr>
            <a:r>
              <a:rPr lang="en-US" dirty="0"/>
              <a:t>In addition, past trajectories were used as input to use interaction and sequence information between agents. </a:t>
            </a:r>
          </a:p>
          <a:p>
            <a:pPr marL="0" lvl="0" indent="0" algn="l" rtl="0">
              <a:spcBef>
                <a:spcPts val="0"/>
              </a:spcBef>
              <a:spcAft>
                <a:spcPts val="0"/>
              </a:spcAft>
              <a:buNone/>
            </a:pPr>
            <a:r>
              <a:rPr lang="en-US" altLang="ko-KR" sz="1100" b="0" i="0" u="none" strike="noStrike" cap="none" dirty="0">
                <a:solidFill>
                  <a:srgbClr val="000000"/>
                </a:solidFill>
                <a:effectLst/>
                <a:latin typeface="Arial"/>
                <a:ea typeface="Arial"/>
                <a:cs typeface="Arial"/>
                <a:sym typeface="Arial"/>
              </a:rPr>
              <a:t>The past vector comes out of the LSTM Encoder, and is used to obtain agent-to-agent attention.</a:t>
            </a:r>
            <a:br>
              <a:rPr lang="en-US" altLang="ko-KR" dirty="0"/>
            </a:br>
            <a:r>
              <a:rPr lang="en-US" altLang="ko-KR" sz="1100" b="0" i="0" u="none" strike="noStrike" cap="none" dirty="0">
                <a:solidFill>
                  <a:srgbClr val="000000"/>
                </a:solidFill>
                <a:effectLst/>
                <a:latin typeface="Arial"/>
                <a:ea typeface="Arial"/>
                <a:cs typeface="Arial"/>
                <a:sym typeface="Arial"/>
              </a:rPr>
              <a:t>The image feature and Past trajectory attentions are obtained and finally entered the decoder.</a:t>
            </a:r>
          </a:p>
          <a:p>
            <a:pPr marL="0" lvl="0" indent="0" algn="l" rtl="0">
              <a:spcBef>
                <a:spcPts val="0"/>
              </a:spcBef>
              <a:spcAft>
                <a:spcPts val="0"/>
              </a:spcAft>
              <a:buNone/>
            </a:pPr>
            <a:r>
              <a:rPr lang="en-US" dirty="0"/>
              <a:t>Use the agent's Velocity as input every </a:t>
            </a:r>
            <a:r>
              <a:rPr lang="en-US" dirty="0" err="1"/>
              <a:t>lstm</a:t>
            </a:r>
            <a:r>
              <a:rPr lang="en-US" dirty="0"/>
              <a:t> to predict path.</a:t>
            </a:r>
            <a:endParaRPr dirty="0"/>
          </a:p>
        </p:txBody>
      </p:sp>
    </p:spTree>
    <p:extLst>
      <p:ext uri="{BB962C8B-B14F-4D97-AF65-F5344CB8AC3E}">
        <p14:creationId xmlns:p14="http://schemas.microsoft.com/office/powerpoint/2010/main" val="1805256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sz="1100" b="0" i="0" u="none" strike="noStrike" cap="none" dirty="0">
                <a:solidFill>
                  <a:srgbClr val="000000"/>
                </a:solidFill>
                <a:effectLst/>
                <a:latin typeface="Arial"/>
                <a:ea typeface="Arial"/>
                <a:cs typeface="Arial"/>
                <a:sym typeface="Arial"/>
              </a:rPr>
              <a:t>The result is, as shown in the picture below, </a:t>
            </a:r>
          </a:p>
          <a:p>
            <a:pPr marL="0" lvl="0" indent="0" algn="l" rtl="0">
              <a:spcBef>
                <a:spcPts val="0"/>
              </a:spcBef>
              <a:spcAft>
                <a:spcPts val="0"/>
              </a:spcAft>
              <a:buNone/>
            </a:pPr>
            <a:r>
              <a:rPr lang="en-US" altLang="ko-KR" sz="1100" dirty="0">
                <a:solidFill>
                  <a:srgbClr val="434343"/>
                </a:solidFill>
                <a:latin typeface="Anaheim" panose="020B0600000101010101" charset="0"/>
                <a:ea typeface="Barlow ExtraBold"/>
                <a:cs typeface="Barlow ExtraBold"/>
                <a:sym typeface="Barlow ExtraBold"/>
              </a:rPr>
              <a:t>Our model can predict multiple agents trajectory at the same </a:t>
            </a:r>
            <a:r>
              <a:rPr lang="en-US" altLang="ko-KR" sz="1100" dirty="0" err="1">
                <a:solidFill>
                  <a:srgbClr val="434343"/>
                </a:solidFill>
                <a:latin typeface="Anaheim" panose="020B0600000101010101" charset="0"/>
                <a:ea typeface="Barlow ExtraBold"/>
                <a:cs typeface="Barlow ExtraBold"/>
                <a:sym typeface="Barlow ExtraBold"/>
              </a:rPr>
              <a:t>timeRead</a:t>
            </a:r>
            <a:r>
              <a:rPr lang="en-US" altLang="ko-KR" sz="1100" dirty="0">
                <a:solidFill>
                  <a:srgbClr val="434343"/>
                </a:solidFill>
                <a:latin typeface="Anaheim" panose="020B0600000101010101" charset="0"/>
                <a:ea typeface="Barlow ExtraBold"/>
                <a:cs typeface="Barlow ExtraBold"/>
                <a:sym typeface="Barlow ExtraBold"/>
              </a:rPr>
              <a:t> the text of the image, so that it does not intrude on non-drive area.</a:t>
            </a:r>
          </a:p>
          <a:p>
            <a:pPr marL="0" lvl="0" indent="0" algn="l" rtl="0">
              <a:spcBef>
                <a:spcPts val="0"/>
              </a:spcBef>
              <a:spcAft>
                <a:spcPts val="0"/>
              </a:spcAft>
              <a:buNone/>
            </a:pPr>
            <a:r>
              <a:rPr lang="en-US" altLang="ko-KR" sz="1100" dirty="0">
                <a:solidFill>
                  <a:srgbClr val="434343"/>
                </a:solidFill>
                <a:latin typeface="Anaheim" panose="020B0600000101010101" charset="0"/>
                <a:ea typeface="Barlow ExtraBold"/>
                <a:cs typeface="Barlow ExtraBold"/>
                <a:sym typeface="Barlow ExtraBold"/>
              </a:rPr>
              <a:t>Agents can also do some rotation.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204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sz="1100" b="0" i="0" u="none" strike="noStrike" cap="none" dirty="0">
                <a:solidFill>
                  <a:srgbClr val="000000"/>
                </a:solidFill>
                <a:effectLst/>
                <a:latin typeface="Arial"/>
                <a:ea typeface="Arial"/>
                <a:cs typeface="Arial"/>
                <a:sym typeface="Arial"/>
              </a:rPr>
              <a:t>This is our Contents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compare performance with other models, we used a metric called ADE and FDE.</a:t>
            </a:r>
          </a:p>
          <a:p>
            <a:pPr marL="0" lvl="0" indent="0" algn="l" rtl="0">
              <a:spcBef>
                <a:spcPts val="0"/>
              </a:spcBef>
              <a:spcAft>
                <a:spcPts val="0"/>
              </a:spcAft>
              <a:buNone/>
            </a:pPr>
            <a:r>
              <a:rPr lang="en-US" dirty="0"/>
              <a:t>You can see that it actually shows high performance.</a:t>
            </a:r>
            <a:endParaRPr dirty="0"/>
          </a:p>
        </p:txBody>
      </p:sp>
    </p:spTree>
    <p:extLst>
      <p:ext uri="{BB962C8B-B14F-4D97-AF65-F5344CB8AC3E}">
        <p14:creationId xmlns:p14="http://schemas.microsoft.com/office/powerpoint/2010/main" val="997431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39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reason why our model performs well is because only the semantic data is input.</a:t>
            </a:r>
          </a:p>
          <a:p>
            <a:pPr marL="0" lvl="0" indent="0" algn="l" rtl="0">
              <a:spcBef>
                <a:spcPts val="0"/>
              </a:spcBef>
              <a:spcAft>
                <a:spcPts val="0"/>
              </a:spcAft>
              <a:buNone/>
            </a:pPr>
            <a:r>
              <a:rPr lang="en-US" dirty="0"/>
              <a:t>And, the sequential data was used.</a:t>
            </a:r>
          </a:p>
          <a:p>
            <a:pPr marL="0" lvl="0" indent="0" algn="l" rtl="0">
              <a:spcBef>
                <a:spcPts val="0"/>
              </a:spcBef>
              <a:spcAft>
                <a:spcPts val="0"/>
              </a:spcAft>
              <a:buNone/>
            </a:pPr>
            <a:r>
              <a:rPr lang="en-US" dirty="0"/>
              <a:t>In addition, contexts can be read using the attention</a:t>
            </a:r>
            <a:endParaRPr dirty="0"/>
          </a:p>
        </p:txBody>
      </p:sp>
    </p:spTree>
    <p:extLst>
      <p:ext uri="{BB962C8B-B14F-4D97-AF65-F5344CB8AC3E}">
        <p14:creationId xmlns:p14="http://schemas.microsoft.com/office/powerpoint/2010/main" val="1922034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However, there are still some weaknesses. The fact that the model is not very good at spinning is because of the bias of the data. 95% of the </a:t>
            </a:r>
            <a:r>
              <a:rPr lang="en-US" dirty="0" err="1"/>
              <a:t>nuscences</a:t>
            </a:r>
            <a:r>
              <a:rPr lang="en-US" dirty="0"/>
              <a:t> dataset actually only go straight.</a:t>
            </a:r>
            <a:endParaRPr dirty="0"/>
          </a:p>
        </p:txBody>
      </p:sp>
    </p:spTree>
    <p:extLst>
      <p:ext uri="{BB962C8B-B14F-4D97-AF65-F5344CB8AC3E}">
        <p14:creationId xmlns:p14="http://schemas.microsoft.com/office/powerpoint/2010/main" val="3863730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part is planned to be studied later, and we plan to increase performance by comparing our prediction path with ground truth using the discriminator in the later.</a:t>
            </a:r>
            <a:endParaRPr dirty="0"/>
          </a:p>
        </p:txBody>
      </p:sp>
    </p:spTree>
    <p:extLst>
      <p:ext uri="{BB962C8B-B14F-4D97-AF65-F5344CB8AC3E}">
        <p14:creationId xmlns:p14="http://schemas.microsoft.com/office/powerpoint/2010/main" val="4246135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latinLnBrk="1">
              <a:buNone/>
            </a:pPr>
            <a:r>
              <a:rPr lang="en-US" altLang="ko-KR" sz="1100" b="0" i="0" u="none" strike="noStrike" cap="none" dirty="0">
                <a:solidFill>
                  <a:srgbClr val="000000"/>
                </a:solidFill>
                <a:effectLst/>
                <a:latin typeface="Arial"/>
                <a:ea typeface="Arial"/>
                <a:cs typeface="Arial"/>
                <a:sym typeface="Arial"/>
              </a:rPr>
              <a:t>As you know, recently Self driving cars have received lots of attention.</a:t>
            </a:r>
            <a:endParaRPr lang="ko-KR" altLang="ko-KR" sz="1100" b="0" i="0" u="none" strike="noStrike" cap="none" dirty="0">
              <a:solidFill>
                <a:srgbClr val="000000"/>
              </a:solidFill>
              <a:effectLst/>
              <a:latin typeface="Arial"/>
              <a:ea typeface="Arial"/>
              <a:cs typeface="Arial"/>
              <a:sym typeface="Arial"/>
            </a:endParaRPr>
          </a:p>
          <a:p>
            <a:pPr marL="158750" indent="0" latinLnBrk="1">
              <a:buNone/>
            </a:pPr>
            <a:r>
              <a:rPr lang="en-US" altLang="ko-KR" sz="1100" b="0" i="0" u="none" strike="noStrike" cap="none" dirty="0">
                <a:solidFill>
                  <a:srgbClr val="000000"/>
                </a:solidFill>
                <a:effectLst/>
                <a:latin typeface="Arial"/>
                <a:ea typeface="Arial"/>
                <a:cs typeface="Arial"/>
                <a:sym typeface="Arial"/>
              </a:rPr>
              <a:t>So, Trajectory Prediction can be used as a very great tool to monitor the autonomous driving system. Because, the trajectory can help to prevent upcoming accident.</a:t>
            </a:r>
            <a:endParaRPr lang="ko-KR" altLang="ko-K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R" sz="1100" b="0" i="0" u="none" strike="noStrike" cap="none" dirty="0">
                <a:solidFill>
                  <a:srgbClr val="000000"/>
                </a:solidFill>
                <a:effectLst/>
                <a:latin typeface="Arial"/>
                <a:ea typeface="Arial"/>
                <a:cs typeface="Arial"/>
                <a:sym typeface="Arial"/>
              </a:rPr>
              <a:t>Among the papers related to Trajectory, we found MTP using deep learning for the first time.</a:t>
            </a:r>
            <a:endParaRPr lang="ko-KR" altLang="ko-K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8966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sz="1100" b="0" i="0" u="none" strike="noStrike" cap="none" dirty="0">
                <a:solidFill>
                  <a:srgbClr val="000000"/>
                </a:solidFill>
                <a:effectLst/>
                <a:latin typeface="Arial"/>
                <a:ea typeface="Arial"/>
                <a:cs typeface="Arial"/>
                <a:sym typeface="Arial"/>
              </a:rPr>
              <a:t>They used </a:t>
            </a:r>
            <a:r>
              <a:rPr lang="en-US" altLang="ko-KR" sz="1100" b="0" i="0" u="none" strike="noStrike" cap="none" dirty="0" err="1">
                <a:solidFill>
                  <a:srgbClr val="000000"/>
                </a:solidFill>
                <a:effectLst/>
                <a:latin typeface="Arial"/>
                <a:ea typeface="Arial"/>
                <a:cs typeface="Arial"/>
                <a:sym typeface="Arial"/>
              </a:rPr>
              <a:t>Nuscences</a:t>
            </a:r>
            <a:r>
              <a:rPr lang="en-US" altLang="ko-KR" sz="1100" b="0" i="0" u="none" strike="noStrike" cap="none" dirty="0">
                <a:solidFill>
                  <a:srgbClr val="000000"/>
                </a:solidFill>
                <a:effectLst/>
                <a:latin typeface="Arial"/>
                <a:ea typeface="Arial"/>
                <a:cs typeface="Arial"/>
                <a:sym typeface="Arial"/>
              </a:rPr>
              <a:t> dataset encoded in raster image on actual observed roads.</a:t>
            </a:r>
            <a:endParaRPr dirty="0"/>
          </a:p>
        </p:txBody>
      </p:sp>
    </p:spTree>
    <p:extLst>
      <p:ext uri="{BB962C8B-B14F-4D97-AF65-F5344CB8AC3E}">
        <p14:creationId xmlns:p14="http://schemas.microsoft.com/office/powerpoint/2010/main" val="1073813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Their model architecture is very simple. Put Raster image on CNN to extract feature, and connect it with states such as speed and acceleration of the agent. Then, make an output using MLP.</a:t>
            </a:r>
            <a:endParaRPr dirty="0"/>
          </a:p>
        </p:txBody>
      </p:sp>
    </p:spTree>
    <p:extLst>
      <p:ext uri="{BB962C8B-B14F-4D97-AF65-F5344CB8AC3E}">
        <p14:creationId xmlns:p14="http://schemas.microsoft.com/office/powerpoint/2010/main" val="3904846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They used the L2 norm as the Loss function and allowed one agent to print multiple path.</a:t>
            </a:r>
            <a:endParaRPr dirty="0"/>
          </a:p>
        </p:txBody>
      </p:sp>
    </p:spTree>
    <p:extLst>
      <p:ext uri="{BB962C8B-B14F-4D97-AF65-F5344CB8AC3E}">
        <p14:creationId xmlns:p14="http://schemas.microsoft.com/office/powerpoint/2010/main" val="3929764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Classification loss was also used using the most likely path of the output path.</a:t>
            </a:r>
            <a:endParaRPr dirty="0"/>
          </a:p>
        </p:txBody>
      </p:sp>
    </p:spTree>
    <p:extLst>
      <p:ext uri="{BB962C8B-B14F-4D97-AF65-F5344CB8AC3E}">
        <p14:creationId xmlns:p14="http://schemas.microsoft.com/office/powerpoint/2010/main" val="3001039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p:cSld name="CUSTOM_7_1">
    <p:bg>
      <p:bgPr>
        <a:solidFill>
          <a:srgbClr val="F3F3F3"/>
        </a:solidFill>
        <a:effectLst/>
      </p:bgPr>
    </p:bg>
    <p:spTree>
      <p:nvGrpSpPr>
        <p:cNvPr id="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rgbClr val="F3F3F3"/>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rgbClr val="F3F3F3"/>
        </a:solidFill>
        <a:effectLst/>
      </p:bgPr>
    </p:bg>
    <p:spTree>
      <p:nvGrpSpPr>
        <p:cNvPr id="1"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80" y="983325"/>
            <a:ext cx="6214500" cy="27186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rgbClr val="F3F3F3"/>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rgbClr val="EFEFEF"/>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p:cSld name="FOUR COLUMNS">
    <p:bg>
      <p:bgPr>
        <a:solidFill>
          <a:srgbClr val="F3F3F3"/>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extLst>
      <p:ext uri="{BB962C8B-B14F-4D97-AF65-F5344CB8AC3E}">
        <p14:creationId xmlns:p14="http://schemas.microsoft.com/office/powerpoint/2010/main" val="181143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8FAF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Staatliches"/>
              <a:buNone/>
              <a:defRPr sz="2800">
                <a:solidFill>
                  <a:srgbClr val="434343"/>
                </a:solidFill>
                <a:latin typeface="Staatliches"/>
                <a:ea typeface="Staatliches"/>
                <a:cs typeface="Staatliches"/>
                <a:sym typeface="Staatliches"/>
              </a:defRPr>
            </a:lvl1pPr>
            <a:lvl2pPr lvl="1"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2pPr>
            <a:lvl3pPr lvl="2"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3pPr>
            <a:lvl4pPr lvl="3"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4pPr>
            <a:lvl5pPr lvl="4"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5pPr>
            <a:lvl6pPr lvl="5"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6pPr>
            <a:lvl7pPr lvl="6"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7pPr>
            <a:lvl8pPr lvl="7"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8pPr>
            <a:lvl9pPr lvl="8"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Anaheim"/>
              <a:buChar char="●"/>
              <a:defRPr sz="1200">
                <a:solidFill>
                  <a:srgbClr val="434343"/>
                </a:solidFill>
                <a:latin typeface="Anaheim"/>
                <a:ea typeface="Anaheim"/>
                <a:cs typeface="Anaheim"/>
                <a:sym typeface="Anaheim"/>
              </a:defRPr>
            </a:lvl1pPr>
            <a:lvl2pPr marL="914400" lvl="1"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2pPr>
            <a:lvl3pPr marL="1371600" lvl="2"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3pPr>
            <a:lvl4pPr marL="1828800" lvl="3"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4pPr>
            <a:lvl5pPr marL="2286000" lvl="4"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5pPr>
            <a:lvl6pPr marL="2743200" lvl="5"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6pPr>
            <a:lvl7pPr marL="3200400" lvl="6"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7pPr>
            <a:lvl8pPr marL="3657600" lvl="7"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8pPr>
            <a:lvl9pPr marL="4114800" lvl="8" indent="-304800" rtl="0">
              <a:lnSpc>
                <a:spcPct val="115000"/>
              </a:lnSpc>
              <a:spcBef>
                <a:spcPts val="1600"/>
              </a:spcBef>
              <a:spcAft>
                <a:spcPts val="1600"/>
              </a:spcAft>
              <a:buClr>
                <a:srgbClr val="434343"/>
              </a:buClr>
              <a:buSzPts val="1200"/>
              <a:buFont typeface="Anaheim"/>
              <a:buChar char="■"/>
              <a:defRPr sz="1200">
                <a:solidFill>
                  <a:srgbClr val="43434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66" r:id="rId6"/>
    <p:sldLayoutId id="2147483667" r:id="rId7"/>
    <p:sldLayoutId id="214748367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39"/>
        <p:cNvGrpSpPr/>
        <p:nvPr/>
      </p:nvGrpSpPr>
      <p:grpSpPr>
        <a:xfrm>
          <a:off x="0" y="0"/>
          <a:ext cx="0" cy="0"/>
          <a:chOff x="0" y="0"/>
          <a:chExt cx="0" cy="0"/>
        </a:xfrm>
      </p:grpSpPr>
      <p:sp>
        <p:nvSpPr>
          <p:cNvPr id="140" name="Google Shape;140;p26"/>
          <p:cNvSpPr/>
          <p:nvPr/>
        </p:nvSpPr>
        <p:spPr>
          <a:xfrm>
            <a:off x="5057925" y="1382750"/>
            <a:ext cx="3029400" cy="2370300"/>
          </a:xfrm>
          <a:prstGeom prst="roundRect">
            <a:avLst>
              <a:gd name="adj" fmla="val 1472"/>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6"/>
          <p:cNvGrpSpPr/>
          <p:nvPr/>
        </p:nvGrpSpPr>
        <p:grpSpPr>
          <a:xfrm>
            <a:off x="4969574" y="1120650"/>
            <a:ext cx="3029365" cy="2547136"/>
            <a:chOff x="4741999" y="986350"/>
            <a:chExt cx="3029365" cy="2547136"/>
          </a:xfrm>
        </p:grpSpPr>
        <p:sp>
          <p:nvSpPr>
            <p:cNvPr id="142" name="Google Shape;142;p26"/>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6"/>
          <p:cNvSpPr/>
          <p:nvPr/>
        </p:nvSpPr>
        <p:spPr>
          <a:xfrm>
            <a:off x="5989825" y="1384119"/>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26"/>
          <p:cNvGrpSpPr/>
          <p:nvPr/>
        </p:nvGrpSpPr>
        <p:grpSpPr>
          <a:xfrm>
            <a:off x="3551493" y="2697040"/>
            <a:ext cx="1286978" cy="391497"/>
            <a:chOff x="3551493" y="2562740"/>
            <a:chExt cx="1286978" cy="391497"/>
          </a:xfrm>
        </p:grpSpPr>
        <p:sp>
          <p:nvSpPr>
            <p:cNvPr id="159" name="Google Shape;159;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26"/>
          <p:cNvSpPr txBox="1">
            <a:spLocks noGrp="1"/>
          </p:cNvSpPr>
          <p:nvPr>
            <p:ph type="ctrTitle"/>
          </p:nvPr>
        </p:nvSpPr>
        <p:spPr>
          <a:xfrm>
            <a:off x="479299" y="943204"/>
            <a:ext cx="3248400" cy="2555533"/>
          </a:xfrm>
          <a:prstGeom prst="rect">
            <a:avLst/>
          </a:prstGeom>
        </p:spPr>
        <p:txBody>
          <a:bodyPr spcFirstLastPara="1" wrap="square" lIns="91425" tIns="91425" rIns="91425" bIns="91425" anchor="b" anchorCtr="0">
            <a:noAutofit/>
          </a:bodyPr>
          <a:lstStyle/>
          <a:p>
            <a:pPr lvl="0"/>
            <a:r>
              <a:rPr lang="en-US" sz="4000" dirty="0"/>
              <a:t>End-to-end learning for </a:t>
            </a:r>
            <a:br>
              <a:rPr lang="en-US" sz="4000" dirty="0"/>
            </a:br>
            <a:r>
              <a:rPr lang="en-US" sz="4000" dirty="0" err="1"/>
              <a:t>vEHILCE</a:t>
            </a:r>
            <a:br>
              <a:rPr lang="en-US" sz="4000" dirty="0"/>
            </a:br>
            <a:r>
              <a:rPr lang="en-US" altLang="ko-KR" sz="4000" dirty="0"/>
              <a:t>Trajectory Prediction</a:t>
            </a:r>
            <a:endParaRPr sz="4000" dirty="0"/>
          </a:p>
        </p:txBody>
      </p:sp>
      <p:grpSp>
        <p:nvGrpSpPr>
          <p:cNvPr id="167" name="Google Shape;167;p26"/>
          <p:cNvGrpSpPr/>
          <p:nvPr/>
        </p:nvGrpSpPr>
        <p:grpSpPr>
          <a:xfrm>
            <a:off x="5765433" y="3973585"/>
            <a:ext cx="203088" cy="412126"/>
            <a:chOff x="7764635" y="2404362"/>
            <a:chExt cx="353565" cy="717489"/>
          </a:xfrm>
        </p:grpSpPr>
        <p:sp>
          <p:nvSpPr>
            <p:cNvPr id="168" name="Google Shape;168;p26"/>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6"/>
          <p:cNvSpPr/>
          <p:nvPr/>
        </p:nvSpPr>
        <p:spPr>
          <a:xfrm>
            <a:off x="4577856" y="957875"/>
            <a:ext cx="238359" cy="604739"/>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4437554" y="1301654"/>
            <a:ext cx="144253" cy="365414"/>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6"/>
          <p:cNvGrpSpPr/>
          <p:nvPr/>
        </p:nvGrpSpPr>
        <p:grpSpPr>
          <a:xfrm>
            <a:off x="8071692" y="3374463"/>
            <a:ext cx="777728" cy="1334382"/>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p:nvPr/>
        </p:nvSpPr>
        <p:spPr>
          <a:xfrm>
            <a:off x="3503875" y="4691494"/>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6"/>
          <p:cNvGrpSpPr/>
          <p:nvPr/>
        </p:nvGrpSpPr>
        <p:grpSpPr>
          <a:xfrm>
            <a:off x="3929256" y="3919614"/>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26"/>
          <p:cNvSpPr/>
          <p:nvPr/>
        </p:nvSpPr>
        <p:spPr>
          <a:xfrm>
            <a:off x="62416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105967" y="2325226"/>
            <a:ext cx="21541" cy="2154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6948775" y="3888553"/>
            <a:ext cx="69055" cy="15619"/>
          </a:xfrm>
          <a:custGeom>
            <a:avLst/>
            <a:gdLst/>
            <a:ahLst/>
            <a:cxnLst/>
            <a:rect l="l" t="t" r="r" b="b"/>
            <a:pathLst>
              <a:path w="1574" h="356" extrusionOk="0">
                <a:moveTo>
                  <a:pt x="0" y="1"/>
                </a:moveTo>
                <a:lnTo>
                  <a:pt x="0" y="355"/>
                </a:lnTo>
                <a:lnTo>
                  <a:pt x="1573" y="355"/>
                </a:lnTo>
                <a:lnTo>
                  <a:pt x="15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7189192" y="3888553"/>
            <a:ext cx="69231" cy="15619"/>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7429785" y="3888553"/>
            <a:ext cx="69275" cy="15619"/>
          </a:xfrm>
          <a:custGeom>
            <a:avLst/>
            <a:gdLst/>
            <a:ahLst/>
            <a:cxnLst/>
            <a:rect l="l" t="t" r="r" b="b"/>
            <a:pathLst>
              <a:path w="1579" h="356" extrusionOk="0">
                <a:moveTo>
                  <a:pt x="1" y="1"/>
                </a:moveTo>
                <a:lnTo>
                  <a:pt x="1" y="355"/>
                </a:lnTo>
                <a:lnTo>
                  <a:pt x="1579" y="355"/>
                </a:lnTo>
                <a:lnTo>
                  <a:pt x="157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7670422" y="3888553"/>
            <a:ext cx="69275" cy="15619"/>
          </a:xfrm>
          <a:custGeom>
            <a:avLst/>
            <a:gdLst/>
            <a:ahLst/>
            <a:cxnLst/>
            <a:rect l="l" t="t" r="r" b="b"/>
            <a:pathLst>
              <a:path w="1579" h="356" extrusionOk="0">
                <a:moveTo>
                  <a:pt x="1" y="1"/>
                </a:moveTo>
                <a:lnTo>
                  <a:pt x="1" y="355"/>
                </a:lnTo>
                <a:lnTo>
                  <a:pt x="1578" y="355"/>
                </a:lnTo>
                <a:lnTo>
                  <a:pt x="15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7103072" y="3160632"/>
            <a:ext cx="24437" cy="23384"/>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276325" y="2796625"/>
            <a:ext cx="1613430" cy="146185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7388589" y="3109215"/>
            <a:ext cx="24393" cy="23603"/>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6"/>
          <p:cNvGrpSpPr/>
          <p:nvPr/>
        </p:nvGrpSpPr>
        <p:grpSpPr>
          <a:xfrm>
            <a:off x="6345231" y="2886609"/>
            <a:ext cx="1407691" cy="1286147"/>
            <a:chOff x="6117656" y="2752309"/>
            <a:chExt cx="1407691" cy="1286147"/>
          </a:xfrm>
        </p:grpSpPr>
        <p:sp>
          <p:nvSpPr>
            <p:cNvPr id="197" name="Google Shape;197;p26"/>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6"/>
          <p:cNvGrpSpPr/>
          <p:nvPr/>
        </p:nvGrpSpPr>
        <p:grpSpPr>
          <a:xfrm>
            <a:off x="3940094" y="1807838"/>
            <a:ext cx="1294564" cy="589573"/>
            <a:chOff x="3940094" y="1807838"/>
            <a:chExt cx="1294564" cy="589573"/>
          </a:xfrm>
        </p:grpSpPr>
        <p:grpSp>
          <p:nvGrpSpPr>
            <p:cNvPr id="216" name="Google Shape;216;p26"/>
            <p:cNvGrpSpPr/>
            <p:nvPr/>
          </p:nvGrpSpPr>
          <p:grpSpPr>
            <a:xfrm>
              <a:off x="3940094" y="1807838"/>
              <a:ext cx="1294564" cy="589573"/>
              <a:chOff x="3543907" y="2562740"/>
              <a:chExt cx="1294564" cy="381675"/>
            </a:xfrm>
          </p:grpSpPr>
          <p:sp>
            <p:nvSpPr>
              <p:cNvPr id="217" name="Google Shape;217;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6"/>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6"/>
          <p:cNvGrpSpPr/>
          <p:nvPr/>
        </p:nvGrpSpPr>
        <p:grpSpPr>
          <a:xfrm>
            <a:off x="6193917" y="1459403"/>
            <a:ext cx="906007" cy="136663"/>
            <a:chOff x="5966342" y="1378202"/>
            <a:chExt cx="906007" cy="136663"/>
          </a:xfrm>
        </p:grpSpPr>
        <p:sp>
          <p:nvSpPr>
            <p:cNvPr id="226" name="Google Shape;226;p26"/>
            <p:cNvSpPr/>
            <p:nvPr/>
          </p:nvSpPr>
          <p:spPr>
            <a:xfrm>
              <a:off x="5966342" y="1378202"/>
              <a:ext cx="153861" cy="136663"/>
            </a:xfrm>
            <a:custGeom>
              <a:avLst/>
              <a:gdLst/>
              <a:ahLst/>
              <a:cxnLst/>
              <a:rect l="l" t="t" r="r" b="b"/>
              <a:pathLst>
                <a:path w="3507" h="3115" extrusionOk="0">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003940" y="1423214"/>
              <a:ext cx="78839" cy="50146"/>
            </a:xfrm>
            <a:custGeom>
              <a:avLst/>
              <a:gdLst/>
              <a:ahLst/>
              <a:cxnLst/>
              <a:rect l="l" t="t" r="r" b="b"/>
              <a:pathLst>
                <a:path w="1797" h="1143" extrusionOk="0">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6235364" y="1411237"/>
              <a:ext cx="636985" cy="5177"/>
            </a:xfrm>
            <a:custGeom>
              <a:avLst/>
              <a:gdLst/>
              <a:ahLst/>
              <a:cxnLst/>
              <a:rect l="l" t="t" r="r" b="b"/>
              <a:pathLst>
                <a:path w="14519" h="118" extrusionOk="0">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6242822" y="1473535"/>
              <a:ext cx="368178" cy="5001"/>
            </a:xfrm>
            <a:custGeom>
              <a:avLst/>
              <a:gdLst/>
              <a:ahLst/>
              <a:cxnLst/>
              <a:rect l="l" t="t" r="r" b="b"/>
              <a:pathLst>
                <a:path w="8392" h="114" extrusionOk="0">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6"/>
          <p:cNvGrpSpPr/>
          <p:nvPr/>
        </p:nvGrpSpPr>
        <p:grpSpPr>
          <a:xfrm>
            <a:off x="8042062" y="2843136"/>
            <a:ext cx="496812" cy="472595"/>
            <a:chOff x="7814487" y="2708836"/>
            <a:chExt cx="496812" cy="472595"/>
          </a:xfrm>
        </p:grpSpPr>
        <p:sp>
          <p:nvSpPr>
            <p:cNvPr id="231" name="Google Shape;231;p26"/>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6"/>
          <p:cNvGrpSpPr/>
          <p:nvPr/>
        </p:nvGrpSpPr>
        <p:grpSpPr>
          <a:xfrm>
            <a:off x="7739700" y="1512500"/>
            <a:ext cx="1109728" cy="1002828"/>
            <a:chOff x="7739700" y="1512500"/>
            <a:chExt cx="1109728" cy="1002828"/>
          </a:xfrm>
        </p:grpSpPr>
        <p:sp>
          <p:nvSpPr>
            <p:cNvPr id="234" name="Google Shape;234;p26"/>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6"/>
            <p:cNvGrpSpPr/>
            <p:nvPr/>
          </p:nvGrpSpPr>
          <p:grpSpPr>
            <a:xfrm>
              <a:off x="7808309" y="1610467"/>
              <a:ext cx="966993" cy="714803"/>
              <a:chOff x="7183784" y="1476167"/>
              <a:chExt cx="966993" cy="714803"/>
            </a:xfrm>
          </p:grpSpPr>
          <p:sp>
            <p:nvSpPr>
              <p:cNvPr id="236" name="Google Shape;236;p26"/>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26"/>
          <p:cNvGrpSpPr/>
          <p:nvPr/>
        </p:nvGrpSpPr>
        <p:grpSpPr>
          <a:xfrm flipH="1">
            <a:off x="6415607" y="1911354"/>
            <a:ext cx="1520787" cy="2773390"/>
            <a:chOff x="-823767" y="1667843"/>
            <a:chExt cx="1580203" cy="2881743"/>
          </a:xfrm>
        </p:grpSpPr>
        <p:sp>
          <p:nvSpPr>
            <p:cNvPr id="253" name="Google Shape;253;p26"/>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26"/>
          <p:cNvGrpSpPr/>
          <p:nvPr/>
        </p:nvGrpSpPr>
        <p:grpSpPr>
          <a:xfrm>
            <a:off x="4389208" y="3195116"/>
            <a:ext cx="1579322" cy="671293"/>
            <a:chOff x="4161633" y="3060816"/>
            <a:chExt cx="1579322" cy="671293"/>
          </a:xfrm>
        </p:grpSpPr>
        <p:sp>
          <p:nvSpPr>
            <p:cNvPr id="404" name="Google Shape;404;p26"/>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6"/>
          <p:cNvSpPr/>
          <p:nvPr/>
        </p:nvSpPr>
        <p:spPr>
          <a:xfrm rot="-5400000">
            <a:off x="7251250" y="2108625"/>
            <a:ext cx="69000" cy="15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5794118" y="2303902"/>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76223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4322798" y="3275550"/>
            <a:ext cx="1579326" cy="644066"/>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3703893" y="28927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951893" y="1353648"/>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22;p27"/>
          <p:cNvSpPr txBox="1">
            <a:spLocks noGrp="1"/>
          </p:cNvSpPr>
          <p:nvPr>
            <p:ph type="subTitle" idx="1"/>
          </p:nvPr>
        </p:nvSpPr>
        <p:spPr>
          <a:xfrm flipH="1">
            <a:off x="427649" y="3468641"/>
            <a:ext cx="2666412" cy="1293841"/>
          </a:xfrm>
          <a:prstGeom prst="rect">
            <a:avLst/>
          </a:prstGeom>
        </p:spPr>
        <p:txBody>
          <a:bodyPr spcFirstLastPara="1" wrap="square" lIns="91425" tIns="234000" rIns="91425" bIns="0" anchor="t" anchorCtr="0">
            <a:noAutofit/>
          </a:bodyPr>
          <a:lstStyle/>
          <a:p>
            <a:pPr marL="0" indent="0"/>
            <a:r>
              <a:rPr lang="en-US" altLang="ko-KR" sz="1600" dirty="0">
                <a:solidFill>
                  <a:schemeClr val="accent3"/>
                </a:solidFill>
              </a:rPr>
              <a:t>TEAM 4</a:t>
            </a:r>
          </a:p>
          <a:p>
            <a:pPr marL="0" indent="0"/>
            <a:r>
              <a:rPr lang="en-US" sz="1600" dirty="0" err="1">
                <a:solidFill>
                  <a:schemeClr val="accent3"/>
                </a:solidFill>
              </a:rPr>
              <a:t>Hoonhee</a:t>
            </a:r>
            <a:r>
              <a:rPr lang="en-US" sz="1600" dirty="0">
                <a:solidFill>
                  <a:schemeClr val="accent3"/>
                </a:solidFill>
              </a:rPr>
              <a:t> Cho</a:t>
            </a:r>
          </a:p>
          <a:p>
            <a:pPr marL="0" lvl="0" indent="0"/>
            <a:r>
              <a:rPr lang="en-US" sz="1600" dirty="0" err="1">
                <a:solidFill>
                  <a:schemeClr val="accent3"/>
                </a:solidFill>
              </a:rPr>
              <a:t>Kunho</a:t>
            </a:r>
            <a:r>
              <a:rPr lang="en-US" sz="1600" dirty="0">
                <a:solidFill>
                  <a:schemeClr val="accent3"/>
                </a:solidFill>
              </a:rPr>
              <a:t> Kim</a:t>
            </a:r>
          </a:p>
          <a:p>
            <a:pPr marL="0" lvl="0" indent="0"/>
            <a:r>
              <a:rPr lang="en-US" sz="1600" dirty="0" err="1">
                <a:solidFill>
                  <a:schemeClr val="accent3"/>
                </a:solidFill>
              </a:rPr>
              <a:t>Hyojin</a:t>
            </a:r>
            <a:r>
              <a:rPr lang="en-US" sz="1600" dirty="0">
                <a:solidFill>
                  <a:schemeClr val="accent3"/>
                </a:solidFill>
              </a:rPr>
              <a:t> Sim</a:t>
            </a:r>
          </a:p>
          <a:p>
            <a:pPr marL="0" lvl="0" indent="0"/>
            <a:r>
              <a:rPr lang="en-US" sz="1600" dirty="0" err="1">
                <a:solidFill>
                  <a:schemeClr val="accent3"/>
                </a:solidFill>
              </a:rPr>
              <a:t>Saeyoon</a:t>
            </a:r>
            <a:r>
              <a:rPr lang="en-US" sz="1600" dirty="0">
                <a:solidFill>
                  <a:schemeClr val="accent3"/>
                </a:solidFill>
              </a:rPr>
              <a:t> Oh</a:t>
            </a:r>
            <a:endParaRPr sz="1600"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altLang="ko-KR" dirty="0"/>
              <a:t>Baseline</a:t>
            </a:r>
            <a:r>
              <a:rPr lang="ko-KR" altLang="en-US" dirty="0"/>
              <a:t> </a:t>
            </a:r>
            <a:r>
              <a:rPr lang="en-US" altLang="ko-KR" dirty="0"/>
              <a:t>results</a:t>
            </a:r>
            <a:endParaRPr dirty="0"/>
          </a:p>
        </p:txBody>
      </p:sp>
      <p:pic>
        <p:nvPicPr>
          <p:cNvPr id="10" name="Picture 8">
            <a:extLst>
              <a:ext uri="{FF2B5EF4-FFF2-40B4-BE49-F238E27FC236}">
                <a16:creationId xmlns:a16="http://schemas.microsoft.com/office/drawing/2014/main" id="{7EDB0E52-142E-9640-B676-BBFC82034B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8414" y="1211225"/>
            <a:ext cx="1728192" cy="1728192"/>
          </a:xfrm>
          <a:prstGeom prst="rect">
            <a:avLst/>
          </a:prstGeom>
        </p:spPr>
      </p:pic>
      <p:pic>
        <p:nvPicPr>
          <p:cNvPr id="11" name="Picture 6">
            <a:extLst>
              <a:ext uri="{FF2B5EF4-FFF2-40B4-BE49-F238E27FC236}">
                <a16:creationId xmlns:a16="http://schemas.microsoft.com/office/drawing/2014/main" id="{3E87BDB5-0EB1-4B46-81C8-F9F93CA35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1851" y="1211225"/>
            <a:ext cx="1728192" cy="1728192"/>
          </a:xfrm>
          <a:prstGeom prst="rect">
            <a:avLst/>
          </a:prstGeom>
        </p:spPr>
      </p:pic>
      <p:pic>
        <p:nvPicPr>
          <p:cNvPr id="12" name="Picture 10">
            <a:extLst>
              <a:ext uri="{FF2B5EF4-FFF2-40B4-BE49-F238E27FC236}">
                <a16:creationId xmlns:a16="http://schemas.microsoft.com/office/drawing/2014/main" id="{138022AD-CA7B-2A42-830B-D3E3C6127B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5288" y="1211225"/>
            <a:ext cx="1728192" cy="1728192"/>
          </a:xfrm>
          <a:prstGeom prst="rect">
            <a:avLst/>
          </a:prstGeom>
        </p:spPr>
      </p:pic>
      <p:sp>
        <p:nvSpPr>
          <p:cNvPr id="13" name="TextBox 12">
            <a:extLst>
              <a:ext uri="{FF2B5EF4-FFF2-40B4-BE49-F238E27FC236}">
                <a16:creationId xmlns:a16="http://schemas.microsoft.com/office/drawing/2014/main" id="{D990E56A-26F9-FE4D-8703-0FD679ACD733}"/>
              </a:ext>
            </a:extLst>
          </p:cNvPr>
          <p:cNvSpPr txBox="1"/>
          <p:nvPr/>
        </p:nvSpPr>
        <p:spPr>
          <a:xfrm>
            <a:off x="323528" y="2939417"/>
            <a:ext cx="8496944" cy="166821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dirty="0">
                <a:solidFill>
                  <a:schemeClr val="accent3"/>
                </a:solidFill>
                <a:latin typeface="Anaheim" panose="020B0600000101010101" charset="0"/>
              </a:rPr>
              <a:t>Green line: Ground Truth</a:t>
            </a:r>
          </a:p>
          <a:p>
            <a:pPr marL="285750" indent="-285750">
              <a:lnSpc>
                <a:spcPct val="150000"/>
              </a:lnSpc>
              <a:buFont typeface="Wingdings" panose="05000000000000000000" pitchFamily="2" charset="2"/>
              <a:buChar char="§"/>
            </a:pPr>
            <a:r>
              <a:rPr lang="en-US" altLang="ko-KR" dirty="0">
                <a:solidFill>
                  <a:schemeClr val="accent3"/>
                </a:solidFill>
                <a:latin typeface="Anaheim" panose="020B0600000101010101" charset="0"/>
              </a:rPr>
              <a:t>Blue line: Predicted path</a:t>
            </a:r>
          </a:p>
          <a:p>
            <a:pPr marL="285750" indent="-285750">
              <a:lnSpc>
                <a:spcPct val="150000"/>
              </a:lnSpc>
              <a:buFont typeface="Wingdings" panose="05000000000000000000" pitchFamily="2" charset="2"/>
              <a:buChar char="§"/>
            </a:pPr>
            <a:r>
              <a:rPr lang="en-US" altLang="ko-KR" sz="1400" dirty="0">
                <a:solidFill>
                  <a:schemeClr val="accent3"/>
                </a:solidFill>
                <a:latin typeface="Anaheim" panose="020B0600000101010101" charset="0"/>
              </a:rPr>
              <a:t>Numbers: probability</a:t>
            </a:r>
          </a:p>
          <a:p>
            <a:pPr marL="285750" indent="-285750">
              <a:lnSpc>
                <a:spcPct val="150000"/>
              </a:lnSpc>
              <a:buFont typeface="Wingdings" panose="05000000000000000000" pitchFamily="2" charset="2"/>
              <a:buChar char="§"/>
            </a:pPr>
            <a:r>
              <a:rPr lang="en-US" altLang="ko-KR" dirty="0">
                <a:solidFill>
                  <a:schemeClr val="accent3"/>
                </a:solidFill>
                <a:latin typeface="Anaheim" panose="020B0600000101010101" charset="0"/>
              </a:rPr>
              <a:t>Note that the paths are somewhat not plausible &amp; it tends to generate straight lines with high prob.</a:t>
            </a:r>
          </a:p>
          <a:p>
            <a:pPr marL="285750" indent="-285750">
              <a:lnSpc>
                <a:spcPct val="150000"/>
              </a:lnSpc>
              <a:buFont typeface="Wingdings" panose="05000000000000000000" pitchFamily="2" charset="2"/>
              <a:buChar char="§"/>
            </a:pPr>
            <a:r>
              <a:rPr lang="en-US" altLang="ko-KR" sz="1400" dirty="0">
                <a:solidFill>
                  <a:srgbClr val="FF0000"/>
                </a:solidFill>
                <a:latin typeface="Anaheim" panose="020B0600000101010101" charset="0"/>
              </a:rPr>
              <a:t>Part of </a:t>
            </a:r>
            <a:r>
              <a:rPr lang="en-US" altLang="ko-KR" dirty="0">
                <a:solidFill>
                  <a:srgbClr val="FF0000"/>
                </a:solidFill>
                <a:latin typeface="Anaheim" panose="020B0600000101010101" charset="0"/>
              </a:rPr>
              <a:t>this problem is due to the </a:t>
            </a:r>
            <a:r>
              <a:rPr lang="en-US" altLang="ko-KR" dirty="0" err="1">
                <a:solidFill>
                  <a:srgbClr val="FF0000"/>
                </a:solidFill>
                <a:latin typeface="Anaheim" panose="020B0600000101010101" charset="0"/>
              </a:rPr>
              <a:t>Nuscenes</a:t>
            </a:r>
            <a:r>
              <a:rPr lang="en-US" altLang="ko-KR" dirty="0">
                <a:solidFill>
                  <a:srgbClr val="FF0000"/>
                </a:solidFill>
                <a:latin typeface="Anaheim" panose="020B0600000101010101" charset="0"/>
              </a:rPr>
              <a:t> </a:t>
            </a:r>
            <a:r>
              <a:rPr lang="en-US" altLang="ko-KR" dirty="0" err="1">
                <a:solidFill>
                  <a:srgbClr val="FF0000"/>
                </a:solidFill>
                <a:latin typeface="Anaheim" panose="020B0600000101010101" charset="0"/>
              </a:rPr>
              <a:t>datset</a:t>
            </a:r>
            <a:r>
              <a:rPr lang="en-US" altLang="ko-KR" dirty="0">
                <a:solidFill>
                  <a:srgbClr val="FF0000"/>
                </a:solidFill>
                <a:latin typeface="Anaheim" panose="020B0600000101010101" charset="0"/>
              </a:rPr>
              <a:t>, loss</a:t>
            </a:r>
            <a:endParaRPr lang="en-US" altLang="ko-KR" sz="1400" dirty="0">
              <a:solidFill>
                <a:srgbClr val="FF0000"/>
              </a:solidFill>
              <a:latin typeface="Anaheim" panose="020B0600000101010101" charset="0"/>
            </a:endParaRPr>
          </a:p>
        </p:txBody>
      </p:sp>
    </p:spTree>
    <p:extLst>
      <p:ext uri="{BB962C8B-B14F-4D97-AF65-F5344CB8AC3E}">
        <p14:creationId xmlns:p14="http://schemas.microsoft.com/office/powerpoint/2010/main" val="1574996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dirty="0"/>
              <a:t>Some more results &amp; observations</a:t>
            </a:r>
            <a:endParaRPr dirty="0"/>
          </a:p>
        </p:txBody>
      </p:sp>
      <p:sp>
        <p:nvSpPr>
          <p:cNvPr id="13" name="TextBox 12">
            <a:extLst>
              <a:ext uri="{FF2B5EF4-FFF2-40B4-BE49-F238E27FC236}">
                <a16:creationId xmlns:a16="http://schemas.microsoft.com/office/drawing/2014/main" id="{D990E56A-26F9-FE4D-8703-0FD679ACD733}"/>
              </a:ext>
            </a:extLst>
          </p:cNvPr>
          <p:cNvSpPr txBox="1"/>
          <p:nvPr/>
        </p:nvSpPr>
        <p:spPr>
          <a:xfrm>
            <a:off x="323528" y="3117647"/>
            <a:ext cx="8496944" cy="134504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400" dirty="0">
                <a:solidFill>
                  <a:schemeClr val="accent3"/>
                </a:solidFill>
                <a:latin typeface="Anaheim" panose="020B0600000101010101" charset="0"/>
              </a:rPr>
              <a:t>Hyperparameter matters a lot (Sometimes no left, right turns.)</a:t>
            </a:r>
          </a:p>
          <a:p>
            <a:pPr marL="285750" indent="-285750">
              <a:lnSpc>
                <a:spcPct val="150000"/>
              </a:lnSpc>
              <a:buFont typeface="Wingdings" panose="05000000000000000000" pitchFamily="2" charset="2"/>
              <a:buChar char="§"/>
            </a:pPr>
            <a:r>
              <a:rPr lang="en-US" altLang="ko-KR" dirty="0">
                <a:solidFill>
                  <a:schemeClr val="accent3"/>
                </a:solidFill>
                <a:latin typeface="Anaheim" panose="020B0600000101010101" charset="0"/>
              </a:rPr>
              <a:t>Problematic Loss &amp; Model</a:t>
            </a:r>
          </a:p>
          <a:p>
            <a:pPr marL="285750" indent="-285750">
              <a:lnSpc>
                <a:spcPct val="150000"/>
              </a:lnSpc>
              <a:buFont typeface="Wingdings" panose="05000000000000000000" pitchFamily="2" charset="2"/>
              <a:buChar char="§"/>
            </a:pPr>
            <a:r>
              <a:rPr lang="en-US" altLang="ko-KR" dirty="0">
                <a:solidFill>
                  <a:schemeClr val="accent3"/>
                </a:solidFill>
                <a:latin typeface="Anaheim" panose="020B0600000101010101" charset="0"/>
              </a:rPr>
              <a:t>1. Loss only targets best modes</a:t>
            </a:r>
          </a:p>
          <a:p>
            <a:pPr marL="285750" indent="-285750">
              <a:lnSpc>
                <a:spcPct val="150000"/>
              </a:lnSpc>
              <a:buFont typeface="Wingdings" panose="05000000000000000000" pitchFamily="2" charset="2"/>
              <a:buChar char="§"/>
            </a:pPr>
            <a:r>
              <a:rPr lang="en-US" altLang="ko-KR" sz="1400" dirty="0">
                <a:solidFill>
                  <a:schemeClr val="accent3"/>
                </a:solidFill>
                <a:latin typeface="Anaheim" panose="020B0600000101010101" charset="0"/>
              </a:rPr>
              <a:t>2. Model does not take context into account</a:t>
            </a:r>
          </a:p>
        </p:txBody>
      </p:sp>
      <p:pic>
        <p:nvPicPr>
          <p:cNvPr id="7" name="Picture 6">
            <a:extLst>
              <a:ext uri="{FF2B5EF4-FFF2-40B4-BE49-F238E27FC236}">
                <a16:creationId xmlns:a16="http://schemas.microsoft.com/office/drawing/2014/main" id="{9322BEC1-1E8B-8C48-8222-E8FFD47541C7}"/>
              </a:ext>
            </a:extLst>
          </p:cNvPr>
          <p:cNvPicPr>
            <a:picLocks noChangeAspect="1"/>
          </p:cNvPicPr>
          <p:nvPr/>
        </p:nvPicPr>
        <p:blipFill>
          <a:blip r:embed="rId3"/>
          <a:stretch>
            <a:fillRect/>
          </a:stretch>
        </p:blipFill>
        <p:spPr>
          <a:xfrm>
            <a:off x="1791297" y="1214567"/>
            <a:ext cx="1707654" cy="1707654"/>
          </a:xfrm>
          <a:prstGeom prst="rect">
            <a:avLst/>
          </a:prstGeom>
        </p:spPr>
      </p:pic>
      <p:pic>
        <p:nvPicPr>
          <p:cNvPr id="8" name="Picture 8">
            <a:extLst>
              <a:ext uri="{FF2B5EF4-FFF2-40B4-BE49-F238E27FC236}">
                <a16:creationId xmlns:a16="http://schemas.microsoft.com/office/drawing/2014/main" id="{562FCE3F-200B-6843-B893-CDFE6D5F1D88}"/>
              </a:ext>
            </a:extLst>
          </p:cNvPr>
          <p:cNvPicPr>
            <a:picLocks noChangeAspect="1"/>
          </p:cNvPicPr>
          <p:nvPr/>
        </p:nvPicPr>
        <p:blipFill>
          <a:blip r:embed="rId4"/>
          <a:stretch>
            <a:fillRect/>
          </a:stretch>
        </p:blipFill>
        <p:spPr>
          <a:xfrm>
            <a:off x="3912221" y="1214567"/>
            <a:ext cx="1707654" cy="1707654"/>
          </a:xfrm>
          <a:prstGeom prst="rect">
            <a:avLst/>
          </a:prstGeom>
        </p:spPr>
      </p:pic>
      <p:pic>
        <p:nvPicPr>
          <p:cNvPr id="9" name="Picture 12">
            <a:extLst>
              <a:ext uri="{FF2B5EF4-FFF2-40B4-BE49-F238E27FC236}">
                <a16:creationId xmlns:a16="http://schemas.microsoft.com/office/drawing/2014/main" id="{A1EAE786-C315-854D-942D-D255B6B05EE0}"/>
              </a:ext>
            </a:extLst>
          </p:cNvPr>
          <p:cNvPicPr>
            <a:picLocks noChangeAspect="1"/>
          </p:cNvPicPr>
          <p:nvPr/>
        </p:nvPicPr>
        <p:blipFill>
          <a:blip r:embed="rId5"/>
          <a:stretch>
            <a:fillRect/>
          </a:stretch>
        </p:blipFill>
        <p:spPr>
          <a:xfrm>
            <a:off x="6033145" y="1214567"/>
            <a:ext cx="1724399" cy="1724399"/>
          </a:xfrm>
          <a:prstGeom prst="rect">
            <a:avLst/>
          </a:prstGeom>
        </p:spPr>
      </p:pic>
    </p:spTree>
    <p:extLst>
      <p:ext uri="{BB962C8B-B14F-4D97-AF65-F5344CB8AC3E}">
        <p14:creationId xmlns:p14="http://schemas.microsoft.com/office/powerpoint/2010/main" val="2644665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8" name="Google Shape;698;p31"/>
          <p:cNvSpPr txBox="1">
            <a:spLocks noGrp="1"/>
          </p:cNvSpPr>
          <p:nvPr>
            <p:ph type="ctrTitle"/>
          </p:nvPr>
        </p:nvSpPr>
        <p:spPr>
          <a:xfrm>
            <a:off x="955923" y="1961571"/>
            <a:ext cx="2467459" cy="1104300"/>
          </a:xfrm>
          <a:prstGeom prst="rect">
            <a:avLst/>
          </a:prstGeom>
        </p:spPr>
        <p:txBody>
          <a:bodyPr spcFirstLastPara="1" wrap="square" lIns="91425" tIns="91425" rIns="91425" bIns="91425" anchor="b" anchorCtr="0">
            <a:noAutofit/>
          </a:bodyPr>
          <a:lstStyle/>
          <a:p>
            <a:r>
              <a:rPr lang="en" dirty="0"/>
              <a:t>02. </a:t>
            </a:r>
            <a:r>
              <a:rPr lang="en-US" altLang="ko-KR" dirty="0"/>
              <a:t>METHODOLOGY</a:t>
            </a:r>
            <a:r>
              <a:rPr lang="en" dirty="0"/>
              <a:t> </a:t>
            </a:r>
            <a:endParaRPr dirty="0"/>
          </a:p>
        </p:txBody>
      </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825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p:nvPr/>
        </p:nvSpPr>
        <p:spPr>
          <a:xfrm>
            <a:off x="5180650" y="457300"/>
            <a:ext cx="3194700" cy="48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rgbClr val="434343"/>
                </a:solidFill>
                <a:latin typeface="Staatliches"/>
                <a:ea typeface="Staatliches"/>
                <a:cs typeface="Staatliches"/>
                <a:sym typeface="Staatliches"/>
              </a:rPr>
              <a:t>P</a:t>
            </a:r>
            <a:r>
              <a:rPr lang="en" sz="1800" dirty="0">
                <a:solidFill>
                  <a:srgbClr val="434343"/>
                </a:solidFill>
                <a:latin typeface="Staatliches"/>
                <a:ea typeface="Staatliches"/>
                <a:cs typeface="Staatliches"/>
                <a:sym typeface="Staatliches"/>
              </a:rPr>
              <a:t>roblem of base network</a:t>
            </a:r>
            <a:endParaRPr sz="1800" dirty="0">
              <a:solidFill>
                <a:srgbClr val="434343"/>
              </a:solidFill>
              <a:latin typeface="Staatliches"/>
              <a:ea typeface="Staatliches"/>
              <a:cs typeface="Staatliches"/>
              <a:sym typeface="Staatliches"/>
            </a:endParaRPr>
          </a:p>
        </p:txBody>
      </p:sp>
      <p:grpSp>
        <p:nvGrpSpPr>
          <p:cNvPr id="133" name="Google Shape;133;p22"/>
          <p:cNvGrpSpPr/>
          <p:nvPr/>
        </p:nvGrpSpPr>
        <p:grpSpPr>
          <a:xfrm>
            <a:off x="723906" y="1259305"/>
            <a:ext cx="1989550" cy="713693"/>
            <a:chOff x="1575694" y="930575"/>
            <a:chExt cx="1989550" cy="713693"/>
          </a:xfrm>
        </p:grpSpPr>
        <p:sp>
          <p:nvSpPr>
            <p:cNvPr id="134" name="Google Shape;134;p22"/>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2"/>
          <p:cNvSpPr txBox="1"/>
          <p:nvPr/>
        </p:nvSpPr>
        <p:spPr>
          <a:xfrm>
            <a:off x="5065719" y="1956356"/>
            <a:ext cx="3424561"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Anaheim" panose="020B0600000101010101" charset="0"/>
                <a:ea typeface="Barlow"/>
                <a:cs typeface="Barlow"/>
                <a:sym typeface="Barlow"/>
              </a:rPr>
              <a:t>Only one agent is set to an input of our network. </a:t>
            </a:r>
            <a:endParaRPr sz="1600" dirty="0">
              <a:solidFill>
                <a:srgbClr val="434343"/>
              </a:solidFill>
              <a:latin typeface="Anaheim" panose="020B0600000101010101" charset="0"/>
              <a:ea typeface="Barlow"/>
              <a:cs typeface="Barlow"/>
              <a:sym typeface="Barlow"/>
            </a:endParaRPr>
          </a:p>
          <a:p>
            <a:pPr marL="0" lvl="0" indent="0" algn="l" rtl="0">
              <a:spcBef>
                <a:spcPts val="0"/>
              </a:spcBef>
              <a:spcAft>
                <a:spcPts val="0"/>
              </a:spcAft>
              <a:buNone/>
            </a:pPr>
            <a:endParaRPr sz="1600" dirty="0">
              <a:solidFill>
                <a:srgbClr val="434343"/>
              </a:solidFill>
              <a:latin typeface="Anaheim" panose="020B0600000101010101" charset="0"/>
              <a:ea typeface="Barlow"/>
              <a:cs typeface="Barlow"/>
              <a:sym typeface="Barlow"/>
            </a:endParaRPr>
          </a:p>
        </p:txBody>
      </p:sp>
      <p:sp>
        <p:nvSpPr>
          <p:cNvPr id="137" name="Google Shape;137;p22"/>
          <p:cNvSpPr txBox="1"/>
          <p:nvPr/>
        </p:nvSpPr>
        <p:spPr>
          <a:xfrm>
            <a:off x="5068275" y="1686205"/>
            <a:ext cx="30672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Anaheim" panose="020B0600000101010101" charset="0"/>
                <a:ea typeface="Barlow ExtraBold"/>
                <a:cs typeface="Barlow ExtraBold"/>
                <a:sym typeface="Barlow ExtraBold"/>
              </a:rPr>
              <a:t>●  Before Prof.’s Feedback,</a:t>
            </a:r>
            <a:endParaRPr sz="1600" dirty="0">
              <a:solidFill>
                <a:srgbClr val="434343"/>
              </a:solidFill>
              <a:latin typeface="Anaheim" panose="020B0600000101010101" charset="0"/>
              <a:ea typeface="Barlow ExtraBold"/>
              <a:cs typeface="Barlow ExtraBold"/>
              <a:sym typeface="Barlow ExtraBold"/>
            </a:endParaRPr>
          </a:p>
        </p:txBody>
      </p:sp>
      <p:sp>
        <p:nvSpPr>
          <p:cNvPr id="138" name="Google Shape;138;p22"/>
          <p:cNvSpPr txBox="1"/>
          <p:nvPr/>
        </p:nvSpPr>
        <p:spPr>
          <a:xfrm>
            <a:off x="800133" y="1336978"/>
            <a:ext cx="1764600" cy="57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434343"/>
                </a:solidFill>
                <a:latin typeface="Staatliches"/>
                <a:ea typeface="Staatliches"/>
                <a:cs typeface="Staatliches"/>
                <a:sym typeface="Staatliches"/>
              </a:rPr>
              <a:t>01</a:t>
            </a:r>
            <a:endParaRPr>
              <a:solidFill>
                <a:srgbClr val="434343"/>
              </a:solidFill>
              <a:latin typeface="Staatliches"/>
              <a:ea typeface="Staatliches"/>
              <a:cs typeface="Staatliches"/>
              <a:sym typeface="Staatliches"/>
            </a:endParaRPr>
          </a:p>
          <a:p>
            <a:pPr marL="0" lvl="0" indent="0" algn="l" rtl="0">
              <a:spcBef>
                <a:spcPts val="0"/>
              </a:spcBef>
              <a:spcAft>
                <a:spcPts val="0"/>
              </a:spcAft>
              <a:buNone/>
            </a:pPr>
            <a:r>
              <a:rPr lang="en">
                <a:solidFill>
                  <a:srgbClr val="434343"/>
                </a:solidFill>
                <a:latin typeface="Staatliches"/>
                <a:ea typeface="Staatliches"/>
                <a:cs typeface="Staatliches"/>
                <a:sym typeface="Staatliches"/>
              </a:rPr>
              <a:t>Multi-agent system </a:t>
            </a:r>
            <a:endParaRPr>
              <a:solidFill>
                <a:srgbClr val="434343"/>
              </a:solidFill>
              <a:latin typeface="Staatliches"/>
              <a:ea typeface="Staatliches"/>
              <a:cs typeface="Staatliches"/>
              <a:sym typeface="Staatliches"/>
            </a:endParaRPr>
          </a:p>
        </p:txBody>
      </p:sp>
      <p:sp>
        <p:nvSpPr>
          <p:cNvPr id="139" name="Google Shape;139;p22"/>
          <p:cNvSpPr txBox="1"/>
          <p:nvPr/>
        </p:nvSpPr>
        <p:spPr>
          <a:xfrm>
            <a:off x="5065719" y="2660983"/>
            <a:ext cx="30672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3"/>
                </a:solidFill>
                <a:latin typeface="Anaheim" panose="020B0600000101010101" charset="0"/>
                <a:ea typeface="Barlow ExtraBold"/>
                <a:cs typeface="Barlow ExtraBold"/>
                <a:sym typeface="Barlow ExtraBold"/>
              </a:rPr>
              <a:t>●  </a:t>
            </a:r>
            <a:r>
              <a:rPr lang="en" sz="1600" dirty="0">
                <a:solidFill>
                  <a:srgbClr val="434343"/>
                </a:solidFill>
                <a:latin typeface="Anaheim" panose="020B0600000101010101" charset="0"/>
                <a:ea typeface="Barlow ExtraBold"/>
                <a:cs typeface="Barlow ExtraBold"/>
                <a:sym typeface="Barlow ExtraBold"/>
              </a:rPr>
              <a:t>Problem</a:t>
            </a:r>
            <a:endParaRPr sz="1600" dirty="0">
              <a:solidFill>
                <a:srgbClr val="434343"/>
              </a:solidFill>
              <a:latin typeface="Anaheim" panose="020B0600000101010101" charset="0"/>
              <a:ea typeface="Barlow ExtraBold"/>
              <a:cs typeface="Barlow ExtraBold"/>
              <a:sym typeface="Barlow ExtraBold"/>
            </a:endParaRPr>
          </a:p>
        </p:txBody>
      </p:sp>
      <p:sp>
        <p:nvSpPr>
          <p:cNvPr id="140" name="Google Shape;140;p22"/>
          <p:cNvSpPr txBox="1"/>
          <p:nvPr/>
        </p:nvSpPr>
        <p:spPr>
          <a:xfrm>
            <a:off x="5065719" y="2928964"/>
            <a:ext cx="3067200"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Anaheim" panose="020B0600000101010101" charset="0"/>
                <a:ea typeface="Barlow"/>
                <a:cs typeface="Barlow"/>
                <a:sym typeface="Barlow"/>
              </a:rPr>
              <a:t>Cannot consider the “interaction” </a:t>
            </a:r>
            <a:endParaRPr sz="1600" dirty="0">
              <a:solidFill>
                <a:srgbClr val="434343"/>
              </a:solidFill>
              <a:latin typeface="Anaheim" panose="020B0600000101010101" charset="0"/>
              <a:ea typeface="Barlow"/>
              <a:cs typeface="Barlow"/>
              <a:sym typeface="Barlow"/>
            </a:endParaRPr>
          </a:p>
          <a:p>
            <a:pPr marL="0" lvl="0" indent="0" algn="l" rtl="0">
              <a:spcBef>
                <a:spcPts val="0"/>
              </a:spcBef>
              <a:spcAft>
                <a:spcPts val="0"/>
              </a:spcAft>
              <a:buNone/>
            </a:pPr>
            <a:r>
              <a:rPr lang="en" sz="1600" dirty="0">
                <a:solidFill>
                  <a:srgbClr val="434343"/>
                </a:solidFill>
                <a:latin typeface="Anaheim" panose="020B0600000101010101" charset="0"/>
                <a:ea typeface="Barlow"/>
                <a:cs typeface="Barlow"/>
                <a:sym typeface="Barlow"/>
              </a:rPr>
              <a:t>between agents</a:t>
            </a:r>
            <a:endParaRPr sz="1600" dirty="0">
              <a:solidFill>
                <a:srgbClr val="434343"/>
              </a:solidFill>
              <a:latin typeface="Anaheim" panose="020B0600000101010101" charset="0"/>
              <a:ea typeface="Barlow"/>
              <a:cs typeface="Barlow"/>
              <a:sym typeface="Barlow"/>
            </a:endParaRPr>
          </a:p>
          <a:p>
            <a:pPr marL="0" lvl="0" indent="0" algn="l" rtl="0">
              <a:spcBef>
                <a:spcPts val="0"/>
              </a:spcBef>
              <a:spcAft>
                <a:spcPts val="0"/>
              </a:spcAft>
              <a:buNone/>
            </a:pPr>
            <a:endParaRPr sz="1600" dirty="0">
              <a:solidFill>
                <a:srgbClr val="434343"/>
              </a:solidFill>
              <a:latin typeface="Anaheim" panose="020B0600000101010101" charset="0"/>
              <a:ea typeface="Barlow"/>
              <a:cs typeface="Barlow"/>
              <a:sym typeface="Barlow"/>
            </a:endParaRPr>
          </a:p>
        </p:txBody>
      </p:sp>
      <p:pic>
        <p:nvPicPr>
          <p:cNvPr id="141" name="Google Shape;141;p22"/>
          <p:cNvPicPr preferRelativeResize="0"/>
          <p:nvPr/>
        </p:nvPicPr>
        <p:blipFill>
          <a:blip r:embed="rId3">
            <a:alphaModFix/>
          </a:blip>
          <a:stretch>
            <a:fillRect/>
          </a:stretch>
        </p:blipFill>
        <p:spPr>
          <a:xfrm>
            <a:off x="678669" y="2408919"/>
            <a:ext cx="3617900" cy="1262050"/>
          </a:xfrm>
          <a:prstGeom prst="rect">
            <a:avLst/>
          </a:prstGeom>
          <a:noFill/>
          <a:ln>
            <a:noFill/>
          </a:ln>
        </p:spPr>
      </p:pic>
    </p:spTree>
    <p:extLst>
      <p:ext uri="{BB962C8B-B14F-4D97-AF65-F5344CB8AC3E}">
        <p14:creationId xmlns:p14="http://schemas.microsoft.com/office/powerpoint/2010/main" val="3635732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p:nvPr/>
        </p:nvSpPr>
        <p:spPr>
          <a:xfrm>
            <a:off x="5180650" y="457300"/>
            <a:ext cx="3194700" cy="481200"/>
          </a:xfrm>
          <a:prstGeom prst="rect">
            <a:avLst/>
          </a:prstGeom>
          <a:noFill/>
          <a:ln>
            <a:noFill/>
          </a:ln>
        </p:spPr>
        <p:txBody>
          <a:bodyPr spcFirstLastPara="1" wrap="square" lIns="91425" tIns="91425" rIns="91425" bIns="91425" anchor="ctr" anchorCtr="0">
            <a:noAutofit/>
          </a:bodyPr>
          <a:lstStyle/>
          <a:p>
            <a:pPr lvl="0" algn="r"/>
            <a:r>
              <a:rPr lang="en-US" altLang="ko-KR" sz="1800" dirty="0">
                <a:solidFill>
                  <a:srgbClr val="434343"/>
                </a:solidFill>
                <a:latin typeface="Staatliches"/>
                <a:ea typeface="Staatliches"/>
                <a:cs typeface="Staatliches"/>
                <a:sym typeface="Staatliches"/>
              </a:rPr>
              <a:t>Problem of base model</a:t>
            </a:r>
          </a:p>
        </p:txBody>
      </p:sp>
      <p:grpSp>
        <p:nvGrpSpPr>
          <p:cNvPr id="147" name="Google Shape;147;p23"/>
          <p:cNvGrpSpPr/>
          <p:nvPr/>
        </p:nvGrpSpPr>
        <p:grpSpPr>
          <a:xfrm>
            <a:off x="723906" y="1259305"/>
            <a:ext cx="1989550" cy="713693"/>
            <a:chOff x="1575694" y="930575"/>
            <a:chExt cx="1989550" cy="713693"/>
          </a:xfrm>
        </p:grpSpPr>
        <p:sp>
          <p:nvSpPr>
            <p:cNvPr id="148" name="Google Shape;148;p23"/>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3"/>
          <p:cNvSpPr txBox="1"/>
          <p:nvPr/>
        </p:nvSpPr>
        <p:spPr>
          <a:xfrm>
            <a:off x="800133" y="1336978"/>
            <a:ext cx="1764600" cy="57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434343"/>
                </a:solidFill>
                <a:latin typeface="Staatliches"/>
                <a:ea typeface="Staatliches"/>
                <a:cs typeface="Staatliches"/>
                <a:sym typeface="Staatliches"/>
              </a:rPr>
              <a:t>01</a:t>
            </a:r>
            <a:endParaRPr>
              <a:solidFill>
                <a:srgbClr val="434343"/>
              </a:solidFill>
              <a:latin typeface="Staatliches"/>
              <a:ea typeface="Staatliches"/>
              <a:cs typeface="Staatliches"/>
              <a:sym typeface="Staatliches"/>
            </a:endParaRPr>
          </a:p>
          <a:p>
            <a:pPr marL="0" lvl="0" indent="0" algn="l" rtl="0">
              <a:spcBef>
                <a:spcPts val="0"/>
              </a:spcBef>
              <a:spcAft>
                <a:spcPts val="0"/>
              </a:spcAft>
              <a:buNone/>
            </a:pPr>
            <a:r>
              <a:rPr lang="en">
                <a:solidFill>
                  <a:srgbClr val="434343"/>
                </a:solidFill>
                <a:latin typeface="Staatliches"/>
                <a:ea typeface="Staatliches"/>
                <a:cs typeface="Staatliches"/>
                <a:sym typeface="Staatliches"/>
              </a:rPr>
              <a:t>Multi-agent system </a:t>
            </a:r>
            <a:endParaRPr>
              <a:solidFill>
                <a:srgbClr val="434343"/>
              </a:solidFill>
              <a:latin typeface="Staatliches"/>
              <a:ea typeface="Staatliches"/>
              <a:cs typeface="Staatliches"/>
              <a:sym typeface="Staatliches"/>
            </a:endParaRPr>
          </a:p>
        </p:txBody>
      </p:sp>
      <p:sp>
        <p:nvSpPr>
          <p:cNvPr id="155" name="Google Shape;155;p23"/>
          <p:cNvSpPr txBox="1"/>
          <p:nvPr/>
        </p:nvSpPr>
        <p:spPr>
          <a:xfrm>
            <a:off x="5065719" y="3883850"/>
            <a:ext cx="3586445" cy="5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Anaheim" panose="020B0600000101010101" charset="0"/>
                <a:ea typeface="Barlow"/>
                <a:cs typeface="Barlow"/>
                <a:sym typeface="Barlow"/>
              </a:rPr>
              <a:t>Use multi-agent system, by </a:t>
            </a:r>
            <a:r>
              <a:rPr lang="en-US" sz="1600" dirty="0">
                <a:solidFill>
                  <a:srgbClr val="434343"/>
                </a:solidFill>
                <a:latin typeface="Anaheim" panose="020B0600000101010101" charset="0"/>
                <a:ea typeface="Barlow"/>
                <a:cs typeface="Barlow"/>
                <a:sym typeface="Barlow"/>
              </a:rPr>
              <a:t>utilizing</a:t>
            </a:r>
            <a:r>
              <a:rPr lang="en" sz="1600" dirty="0">
                <a:solidFill>
                  <a:srgbClr val="434343"/>
                </a:solidFill>
                <a:latin typeface="Anaheim" panose="020B0600000101010101" charset="0"/>
                <a:ea typeface="Barlow"/>
                <a:cs typeface="Barlow"/>
                <a:sym typeface="Barlow"/>
              </a:rPr>
              <a:t> </a:t>
            </a:r>
            <a:r>
              <a:rPr lang="en-US" sz="1600" dirty="0">
                <a:solidFill>
                  <a:srgbClr val="434343"/>
                </a:solidFill>
                <a:latin typeface="Anaheim" panose="020B0600000101010101" charset="0"/>
                <a:ea typeface="Barlow"/>
                <a:cs typeface="Barlow"/>
                <a:sym typeface="Barlow"/>
              </a:rPr>
              <a:t>all</a:t>
            </a:r>
            <a:r>
              <a:rPr lang="en" sz="1600" dirty="0">
                <a:solidFill>
                  <a:srgbClr val="434343"/>
                </a:solidFill>
                <a:latin typeface="Anaheim" panose="020B0600000101010101" charset="0"/>
                <a:ea typeface="Barlow"/>
                <a:cs typeface="Barlow"/>
                <a:sym typeface="Barlow"/>
              </a:rPr>
              <a:t> agents’ </a:t>
            </a:r>
            <a:r>
              <a:rPr lang="en-US" sz="1600" dirty="0">
                <a:solidFill>
                  <a:srgbClr val="434343"/>
                </a:solidFill>
                <a:latin typeface="Anaheim" panose="020B0600000101010101" charset="0"/>
                <a:ea typeface="Barlow"/>
                <a:cs typeface="Barlow"/>
                <a:sym typeface="Barlow"/>
              </a:rPr>
              <a:t>past path</a:t>
            </a:r>
            <a:r>
              <a:rPr lang="en" sz="1600" dirty="0">
                <a:solidFill>
                  <a:srgbClr val="434343"/>
                </a:solidFill>
                <a:latin typeface="Anaheim" panose="020B0600000101010101" charset="0"/>
                <a:ea typeface="Barlow"/>
                <a:cs typeface="Barlow"/>
                <a:sym typeface="Barlow"/>
              </a:rPr>
              <a:t> as inputs</a:t>
            </a:r>
            <a:endParaRPr sz="1600" dirty="0">
              <a:solidFill>
                <a:srgbClr val="434343"/>
              </a:solidFill>
              <a:latin typeface="Anaheim" panose="020B0600000101010101" charset="0"/>
              <a:ea typeface="Barlow"/>
              <a:cs typeface="Barlow"/>
              <a:sym typeface="Barlow"/>
            </a:endParaRPr>
          </a:p>
        </p:txBody>
      </p:sp>
      <p:sp>
        <p:nvSpPr>
          <p:cNvPr id="156" name="Google Shape;156;p23"/>
          <p:cNvSpPr txBox="1"/>
          <p:nvPr/>
        </p:nvSpPr>
        <p:spPr>
          <a:xfrm>
            <a:off x="5065719" y="3635775"/>
            <a:ext cx="3067200" cy="481200"/>
          </a:xfrm>
          <a:prstGeom prst="rect">
            <a:avLst/>
          </a:prstGeom>
          <a:noFill/>
          <a:ln>
            <a:noFill/>
          </a:ln>
        </p:spPr>
        <p:txBody>
          <a:bodyPr spcFirstLastPara="1" wrap="square" lIns="91425" tIns="91425" rIns="91425" bIns="91425" anchor="t" anchorCtr="0">
            <a:noAutofit/>
          </a:bodyPr>
          <a:lstStyle/>
          <a:p>
            <a:pPr lvl="0"/>
            <a:r>
              <a:rPr lang="en" sz="1600" dirty="0">
                <a:solidFill>
                  <a:schemeClr val="accent3"/>
                </a:solidFill>
                <a:latin typeface="Anaheim" panose="020B0600000101010101" charset="0"/>
                <a:ea typeface="Barlow ExtraBold"/>
                <a:cs typeface="Barlow ExtraBold"/>
                <a:sym typeface="Barlow ExtraBold"/>
              </a:rPr>
              <a:t>●  </a:t>
            </a:r>
            <a:r>
              <a:rPr lang="en" sz="1600" dirty="0">
                <a:solidFill>
                  <a:srgbClr val="434343"/>
                </a:solidFill>
                <a:latin typeface="Anaheim" panose="020B0600000101010101" charset="0"/>
                <a:ea typeface="Barlow ExtraBold"/>
                <a:cs typeface="Barlow ExtraBold"/>
                <a:sym typeface="Barlow ExtraBold"/>
              </a:rPr>
              <a:t>After </a:t>
            </a:r>
            <a:r>
              <a:rPr lang="en" altLang="ko-KR" sz="1600" dirty="0">
                <a:solidFill>
                  <a:srgbClr val="434343"/>
                </a:solidFill>
                <a:latin typeface="Anaheim" panose="020B0600000101010101" charset="0"/>
                <a:ea typeface="Barlow ExtraBold"/>
                <a:cs typeface="Barlow ExtraBold"/>
                <a:sym typeface="Barlow ExtraBold"/>
              </a:rPr>
              <a:t>Prof.’s</a:t>
            </a:r>
            <a:r>
              <a:rPr lang="en" sz="1600" dirty="0">
                <a:solidFill>
                  <a:srgbClr val="434343"/>
                </a:solidFill>
                <a:latin typeface="Anaheim" panose="020B0600000101010101" charset="0"/>
                <a:ea typeface="Barlow ExtraBold"/>
                <a:cs typeface="Barlow ExtraBold"/>
                <a:sym typeface="Barlow ExtraBold"/>
              </a:rPr>
              <a:t> Feedback,</a:t>
            </a:r>
            <a:endParaRPr sz="1600" dirty="0">
              <a:solidFill>
                <a:srgbClr val="434343"/>
              </a:solidFill>
              <a:latin typeface="Anaheim" panose="020B0600000101010101" charset="0"/>
              <a:ea typeface="Barlow ExtraBold"/>
              <a:cs typeface="Barlow ExtraBold"/>
              <a:sym typeface="Barlow ExtraBold"/>
            </a:endParaRPr>
          </a:p>
        </p:txBody>
      </p:sp>
      <p:sp>
        <p:nvSpPr>
          <p:cNvPr id="157" name="Google Shape;157;p23"/>
          <p:cNvSpPr/>
          <p:nvPr/>
        </p:nvSpPr>
        <p:spPr>
          <a:xfrm>
            <a:off x="2126450" y="2528900"/>
            <a:ext cx="2285700" cy="1628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3"/>
          <p:cNvPicPr preferRelativeResize="0"/>
          <p:nvPr/>
        </p:nvPicPr>
        <p:blipFill rotWithShape="1">
          <a:blip r:embed="rId3">
            <a:alphaModFix/>
          </a:blip>
          <a:srcRect l="69590" t="-8119" r="-1446"/>
          <a:stretch/>
        </p:blipFill>
        <p:spPr>
          <a:xfrm>
            <a:off x="2158175" y="2530325"/>
            <a:ext cx="2254099" cy="1586650"/>
          </a:xfrm>
          <a:prstGeom prst="rect">
            <a:avLst/>
          </a:prstGeom>
          <a:noFill/>
          <a:ln>
            <a:noFill/>
          </a:ln>
        </p:spPr>
      </p:pic>
      <p:sp>
        <p:nvSpPr>
          <p:cNvPr id="159" name="Google Shape;159;p23"/>
          <p:cNvSpPr/>
          <p:nvPr/>
        </p:nvSpPr>
        <p:spPr>
          <a:xfrm>
            <a:off x="656525" y="2516975"/>
            <a:ext cx="1280400" cy="713700"/>
          </a:xfrm>
          <a:prstGeom prst="roundRect">
            <a:avLst>
              <a:gd name="adj" fmla="val 16667"/>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3"/>
          <p:cNvGrpSpPr/>
          <p:nvPr/>
        </p:nvGrpSpPr>
        <p:grpSpPr>
          <a:xfrm>
            <a:off x="656506" y="2539855"/>
            <a:ext cx="1280347" cy="638641"/>
            <a:chOff x="3114750" y="3594825"/>
            <a:chExt cx="1461750" cy="729125"/>
          </a:xfrm>
        </p:grpSpPr>
        <p:pic>
          <p:nvPicPr>
            <p:cNvPr id="161" name="Google Shape;161;p23"/>
            <p:cNvPicPr preferRelativeResize="0"/>
            <p:nvPr/>
          </p:nvPicPr>
          <p:blipFill rotWithShape="1">
            <a:blip r:embed="rId3">
              <a:alphaModFix/>
            </a:blip>
            <a:srcRect l="-1550" t="20170" r="76049" b="28699"/>
            <a:stretch/>
          </p:blipFill>
          <p:spPr>
            <a:xfrm>
              <a:off x="3114750" y="3594825"/>
              <a:ext cx="1461750" cy="638650"/>
            </a:xfrm>
            <a:prstGeom prst="rect">
              <a:avLst/>
            </a:prstGeom>
            <a:noFill/>
            <a:ln>
              <a:noFill/>
            </a:ln>
          </p:spPr>
        </p:pic>
        <p:pic>
          <p:nvPicPr>
            <p:cNvPr id="162" name="Google Shape;162;p23"/>
            <p:cNvPicPr preferRelativeResize="0"/>
            <p:nvPr/>
          </p:nvPicPr>
          <p:blipFill rotWithShape="1">
            <a:blip r:embed="rId3">
              <a:alphaModFix/>
            </a:blip>
            <a:srcRect l="3471" t="79268" r="76803" b="3986"/>
            <a:stretch/>
          </p:blipFill>
          <p:spPr>
            <a:xfrm>
              <a:off x="3368375" y="4114800"/>
              <a:ext cx="1130649" cy="209150"/>
            </a:xfrm>
            <a:prstGeom prst="rect">
              <a:avLst/>
            </a:prstGeom>
            <a:noFill/>
            <a:ln>
              <a:noFill/>
            </a:ln>
          </p:spPr>
        </p:pic>
      </p:grpSp>
      <p:sp>
        <p:nvSpPr>
          <p:cNvPr id="163" name="Google Shape;163;p23"/>
          <p:cNvSpPr/>
          <p:nvPr/>
        </p:nvSpPr>
        <p:spPr>
          <a:xfrm rot="10800000" flipH="1">
            <a:off x="1312075" y="3382450"/>
            <a:ext cx="657300" cy="434700"/>
          </a:xfrm>
          <a:prstGeom prst="bentArrow">
            <a:avLst>
              <a:gd name="adj1" fmla="val 25000"/>
              <a:gd name="adj2" fmla="val 25393"/>
              <a:gd name="adj3" fmla="val 24608"/>
              <a:gd name="adj4" fmla="val 4375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p22"/>
          <p:cNvSpPr txBox="1"/>
          <p:nvPr/>
        </p:nvSpPr>
        <p:spPr>
          <a:xfrm>
            <a:off x="5065719" y="1956356"/>
            <a:ext cx="3424561"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Anaheim" panose="020B0600000101010101" charset="0"/>
                <a:ea typeface="Barlow"/>
                <a:cs typeface="Barlow"/>
                <a:sym typeface="Barlow"/>
              </a:rPr>
              <a:t>Only one agent is set to an input of our network. </a:t>
            </a:r>
            <a:endParaRPr sz="1600" dirty="0">
              <a:solidFill>
                <a:srgbClr val="434343"/>
              </a:solidFill>
              <a:latin typeface="Anaheim" panose="020B0600000101010101" charset="0"/>
              <a:ea typeface="Barlow"/>
              <a:cs typeface="Barlow"/>
              <a:sym typeface="Barlow"/>
            </a:endParaRPr>
          </a:p>
          <a:p>
            <a:pPr marL="0" lvl="0" indent="0" algn="l" rtl="0">
              <a:spcBef>
                <a:spcPts val="0"/>
              </a:spcBef>
              <a:spcAft>
                <a:spcPts val="0"/>
              </a:spcAft>
              <a:buNone/>
            </a:pPr>
            <a:endParaRPr sz="1600" dirty="0">
              <a:solidFill>
                <a:srgbClr val="434343"/>
              </a:solidFill>
              <a:latin typeface="Anaheim" panose="020B0600000101010101" charset="0"/>
              <a:ea typeface="Barlow"/>
              <a:cs typeface="Barlow"/>
              <a:sym typeface="Barlow"/>
            </a:endParaRPr>
          </a:p>
        </p:txBody>
      </p:sp>
      <p:sp>
        <p:nvSpPr>
          <p:cNvPr id="25" name="Google Shape;137;p22"/>
          <p:cNvSpPr txBox="1"/>
          <p:nvPr/>
        </p:nvSpPr>
        <p:spPr>
          <a:xfrm>
            <a:off x="5068275" y="1686205"/>
            <a:ext cx="30672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Anaheim" panose="020B0600000101010101" charset="0"/>
                <a:ea typeface="Barlow ExtraBold"/>
                <a:cs typeface="Barlow ExtraBold"/>
                <a:sym typeface="Barlow ExtraBold"/>
              </a:rPr>
              <a:t>●  Before Prof.’s Feedback,</a:t>
            </a:r>
            <a:endParaRPr sz="1600" dirty="0">
              <a:solidFill>
                <a:srgbClr val="434343"/>
              </a:solidFill>
              <a:latin typeface="Anaheim" panose="020B0600000101010101" charset="0"/>
              <a:ea typeface="Barlow ExtraBold"/>
              <a:cs typeface="Barlow ExtraBold"/>
              <a:sym typeface="Barlow ExtraBold"/>
            </a:endParaRPr>
          </a:p>
        </p:txBody>
      </p:sp>
      <p:sp>
        <p:nvSpPr>
          <p:cNvPr id="26" name="Google Shape;139;p22"/>
          <p:cNvSpPr txBox="1"/>
          <p:nvPr/>
        </p:nvSpPr>
        <p:spPr>
          <a:xfrm>
            <a:off x="5065719" y="2660983"/>
            <a:ext cx="30672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3"/>
                </a:solidFill>
                <a:latin typeface="Anaheim" panose="020B0600000101010101" charset="0"/>
                <a:ea typeface="Barlow ExtraBold"/>
                <a:cs typeface="Barlow ExtraBold"/>
                <a:sym typeface="Barlow ExtraBold"/>
              </a:rPr>
              <a:t>●  </a:t>
            </a:r>
            <a:r>
              <a:rPr lang="en" sz="1600" dirty="0">
                <a:solidFill>
                  <a:srgbClr val="434343"/>
                </a:solidFill>
                <a:latin typeface="Anaheim" panose="020B0600000101010101" charset="0"/>
                <a:ea typeface="Barlow ExtraBold"/>
                <a:cs typeface="Barlow ExtraBold"/>
                <a:sym typeface="Barlow ExtraBold"/>
              </a:rPr>
              <a:t>Problem</a:t>
            </a:r>
            <a:endParaRPr sz="1600" dirty="0">
              <a:solidFill>
                <a:srgbClr val="434343"/>
              </a:solidFill>
              <a:latin typeface="Anaheim" panose="020B0600000101010101" charset="0"/>
              <a:ea typeface="Barlow ExtraBold"/>
              <a:cs typeface="Barlow ExtraBold"/>
              <a:sym typeface="Barlow ExtraBold"/>
            </a:endParaRPr>
          </a:p>
        </p:txBody>
      </p:sp>
      <p:sp>
        <p:nvSpPr>
          <p:cNvPr id="27" name="Google Shape;140;p22"/>
          <p:cNvSpPr txBox="1"/>
          <p:nvPr/>
        </p:nvSpPr>
        <p:spPr>
          <a:xfrm>
            <a:off x="5065719" y="2927919"/>
            <a:ext cx="3067200"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Anaheim" panose="020B0600000101010101" charset="0"/>
                <a:ea typeface="Barlow"/>
                <a:cs typeface="Barlow"/>
                <a:sym typeface="Barlow"/>
              </a:rPr>
              <a:t>Cannot consider the “interaction” </a:t>
            </a:r>
            <a:endParaRPr sz="1600" dirty="0">
              <a:solidFill>
                <a:srgbClr val="434343"/>
              </a:solidFill>
              <a:latin typeface="Anaheim" panose="020B0600000101010101" charset="0"/>
              <a:ea typeface="Barlow"/>
              <a:cs typeface="Barlow"/>
              <a:sym typeface="Barlow"/>
            </a:endParaRPr>
          </a:p>
          <a:p>
            <a:pPr marL="0" lvl="0" indent="0" algn="l" rtl="0">
              <a:spcBef>
                <a:spcPts val="0"/>
              </a:spcBef>
              <a:spcAft>
                <a:spcPts val="0"/>
              </a:spcAft>
              <a:buNone/>
            </a:pPr>
            <a:r>
              <a:rPr lang="en" sz="1600" dirty="0">
                <a:solidFill>
                  <a:srgbClr val="434343"/>
                </a:solidFill>
                <a:latin typeface="Anaheim" panose="020B0600000101010101" charset="0"/>
                <a:ea typeface="Barlow"/>
                <a:cs typeface="Barlow"/>
                <a:sym typeface="Barlow"/>
              </a:rPr>
              <a:t>between agents</a:t>
            </a:r>
            <a:endParaRPr sz="1600" dirty="0">
              <a:solidFill>
                <a:srgbClr val="434343"/>
              </a:solidFill>
              <a:latin typeface="Anaheim" panose="020B0600000101010101" charset="0"/>
              <a:ea typeface="Barlow"/>
              <a:cs typeface="Barlow"/>
              <a:sym typeface="Barlow"/>
            </a:endParaRPr>
          </a:p>
          <a:p>
            <a:pPr marL="0" lvl="0" indent="0" algn="l" rtl="0">
              <a:spcBef>
                <a:spcPts val="0"/>
              </a:spcBef>
              <a:spcAft>
                <a:spcPts val="0"/>
              </a:spcAft>
              <a:buNone/>
            </a:pPr>
            <a:endParaRPr sz="1600" dirty="0">
              <a:solidFill>
                <a:srgbClr val="434343"/>
              </a:solidFill>
              <a:latin typeface="Anaheim" panose="020B0600000101010101" charset="0"/>
              <a:ea typeface="Barlow"/>
              <a:cs typeface="Barlow"/>
              <a:sym typeface="Barlow"/>
            </a:endParaRPr>
          </a:p>
        </p:txBody>
      </p:sp>
    </p:spTree>
    <p:extLst>
      <p:ext uri="{BB962C8B-B14F-4D97-AF65-F5344CB8AC3E}">
        <p14:creationId xmlns:p14="http://schemas.microsoft.com/office/powerpoint/2010/main" val="2125938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p:nvPr/>
        </p:nvSpPr>
        <p:spPr>
          <a:xfrm>
            <a:off x="5180650" y="457300"/>
            <a:ext cx="3194700" cy="481200"/>
          </a:xfrm>
          <a:prstGeom prst="rect">
            <a:avLst/>
          </a:prstGeom>
          <a:noFill/>
          <a:ln>
            <a:noFill/>
          </a:ln>
        </p:spPr>
        <p:txBody>
          <a:bodyPr spcFirstLastPara="1" wrap="square" lIns="91425" tIns="91425" rIns="91425" bIns="91425" anchor="ctr" anchorCtr="0">
            <a:noAutofit/>
          </a:bodyPr>
          <a:lstStyle/>
          <a:p>
            <a:pPr lvl="0" algn="r"/>
            <a:r>
              <a:rPr lang="en-US" altLang="ko-KR" sz="1800" dirty="0">
                <a:solidFill>
                  <a:srgbClr val="434343"/>
                </a:solidFill>
                <a:latin typeface="Staatliches"/>
                <a:ea typeface="Staatliches"/>
                <a:cs typeface="Staatliches"/>
                <a:sym typeface="Staatliches"/>
              </a:rPr>
              <a:t>Problem of base model</a:t>
            </a:r>
          </a:p>
        </p:txBody>
      </p:sp>
      <p:grpSp>
        <p:nvGrpSpPr>
          <p:cNvPr id="169" name="Google Shape;169;p24"/>
          <p:cNvGrpSpPr/>
          <p:nvPr/>
        </p:nvGrpSpPr>
        <p:grpSpPr>
          <a:xfrm>
            <a:off x="723906" y="1259305"/>
            <a:ext cx="1989550" cy="713693"/>
            <a:chOff x="1575694" y="930575"/>
            <a:chExt cx="1989550" cy="713693"/>
          </a:xfrm>
        </p:grpSpPr>
        <p:sp>
          <p:nvSpPr>
            <p:cNvPr id="170" name="Google Shape;170;p24"/>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24"/>
          <p:cNvSpPr txBox="1"/>
          <p:nvPr/>
        </p:nvSpPr>
        <p:spPr>
          <a:xfrm>
            <a:off x="5068275" y="1974349"/>
            <a:ext cx="3067200"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Anaheim" panose="020B0600000101010101" charset="0"/>
                <a:ea typeface="Barlow"/>
                <a:cs typeface="Barlow"/>
                <a:sym typeface="Barlow"/>
              </a:rPr>
              <a:t>We are applying a single m for the loss function of the model.</a:t>
            </a:r>
            <a:endParaRPr sz="1600" dirty="0">
              <a:solidFill>
                <a:srgbClr val="434343"/>
              </a:solidFill>
              <a:latin typeface="Anaheim" panose="020B0600000101010101" charset="0"/>
              <a:ea typeface="Barlow"/>
              <a:cs typeface="Barlow"/>
              <a:sym typeface="Barlow"/>
            </a:endParaRPr>
          </a:p>
          <a:p>
            <a:pPr marL="0" lvl="0" indent="0" algn="l" rtl="0">
              <a:spcBef>
                <a:spcPts val="0"/>
              </a:spcBef>
              <a:spcAft>
                <a:spcPts val="0"/>
              </a:spcAft>
              <a:buNone/>
            </a:pPr>
            <a:endParaRPr sz="1600" dirty="0">
              <a:solidFill>
                <a:srgbClr val="434343"/>
              </a:solidFill>
              <a:latin typeface="Anaheim" panose="020B0600000101010101" charset="0"/>
              <a:ea typeface="Barlow"/>
              <a:cs typeface="Barlow"/>
              <a:sym typeface="Barlow"/>
            </a:endParaRPr>
          </a:p>
        </p:txBody>
      </p:sp>
      <p:sp>
        <p:nvSpPr>
          <p:cNvPr id="174" name="Google Shape;174;p24"/>
          <p:cNvSpPr txBox="1"/>
          <p:nvPr/>
        </p:nvSpPr>
        <p:spPr>
          <a:xfrm>
            <a:off x="800133" y="1336978"/>
            <a:ext cx="1764600" cy="57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434343"/>
                </a:solidFill>
                <a:latin typeface="Staatliches"/>
                <a:ea typeface="Staatliches"/>
                <a:cs typeface="Staatliches"/>
                <a:sym typeface="Staatliches"/>
              </a:rPr>
              <a:t>02</a:t>
            </a:r>
            <a:endParaRPr>
              <a:solidFill>
                <a:srgbClr val="434343"/>
              </a:solidFill>
              <a:latin typeface="Staatliches"/>
              <a:ea typeface="Staatliches"/>
              <a:cs typeface="Staatliches"/>
              <a:sym typeface="Staatliches"/>
            </a:endParaRPr>
          </a:p>
          <a:p>
            <a:pPr marL="0" lvl="0" indent="0" algn="l" rtl="0">
              <a:spcBef>
                <a:spcPts val="0"/>
              </a:spcBef>
              <a:spcAft>
                <a:spcPts val="0"/>
              </a:spcAft>
              <a:buNone/>
            </a:pPr>
            <a:r>
              <a:rPr lang="en">
                <a:solidFill>
                  <a:srgbClr val="434343"/>
                </a:solidFill>
                <a:latin typeface="Staatliches"/>
                <a:ea typeface="Staatliches"/>
                <a:cs typeface="Staatliches"/>
                <a:sym typeface="Staatliches"/>
              </a:rPr>
              <a:t>Autoregressive model</a:t>
            </a:r>
            <a:endParaRPr>
              <a:solidFill>
                <a:srgbClr val="434343"/>
              </a:solidFill>
              <a:latin typeface="Staatliches"/>
              <a:ea typeface="Staatliches"/>
              <a:cs typeface="Staatliches"/>
              <a:sym typeface="Staatliches"/>
            </a:endParaRPr>
          </a:p>
        </p:txBody>
      </p:sp>
      <p:pic>
        <p:nvPicPr>
          <p:cNvPr id="177" name="Google Shape;177;p24"/>
          <p:cNvPicPr preferRelativeResize="0"/>
          <p:nvPr/>
        </p:nvPicPr>
        <p:blipFill rotWithShape="1">
          <a:blip r:embed="rId3">
            <a:alphaModFix/>
          </a:blip>
          <a:srcRect l="15373" r="18190"/>
          <a:stretch/>
        </p:blipFill>
        <p:spPr>
          <a:xfrm>
            <a:off x="638175" y="2671779"/>
            <a:ext cx="3933600" cy="894444"/>
          </a:xfrm>
          <a:prstGeom prst="rect">
            <a:avLst/>
          </a:prstGeom>
          <a:noFill/>
          <a:ln w="9525" cap="flat" cmpd="sng">
            <a:solidFill>
              <a:srgbClr val="000000"/>
            </a:solidFill>
            <a:prstDash val="solid"/>
            <a:round/>
            <a:headEnd type="none" w="sm" len="sm"/>
            <a:tailEnd type="none" w="sm" len="sm"/>
          </a:ln>
        </p:spPr>
      </p:pic>
      <p:sp>
        <p:nvSpPr>
          <p:cNvPr id="178" name="Google Shape;178;p24"/>
          <p:cNvSpPr txBox="1"/>
          <p:nvPr/>
        </p:nvSpPr>
        <p:spPr>
          <a:xfrm>
            <a:off x="540550" y="2407438"/>
            <a:ext cx="41148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Anaheim" panose="020B0600000101010101" charset="0"/>
                <a:ea typeface="Barlow Medium"/>
                <a:cs typeface="Barlow Medium"/>
                <a:sym typeface="Barlow Medium"/>
              </a:rPr>
              <a:t>&lt;Previous Loss Function&gt;</a:t>
            </a:r>
            <a:endParaRPr sz="900">
              <a:latin typeface="Anaheim" panose="020B0600000101010101" charset="0"/>
              <a:ea typeface="Barlow Medium"/>
              <a:cs typeface="Barlow Medium"/>
              <a:sym typeface="Barlow Medium"/>
            </a:endParaRPr>
          </a:p>
        </p:txBody>
      </p:sp>
      <p:sp>
        <p:nvSpPr>
          <p:cNvPr id="13" name="Google Shape;137;p22"/>
          <p:cNvSpPr txBox="1"/>
          <p:nvPr/>
        </p:nvSpPr>
        <p:spPr>
          <a:xfrm>
            <a:off x="5068275" y="1686205"/>
            <a:ext cx="30672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Anaheim" panose="020B0600000101010101" charset="0"/>
                <a:ea typeface="Barlow ExtraBold"/>
                <a:cs typeface="Barlow ExtraBold"/>
                <a:sym typeface="Barlow ExtraBold"/>
              </a:rPr>
              <a:t>●  Before Prof.’s Feedback,</a:t>
            </a:r>
            <a:endParaRPr sz="1600" dirty="0">
              <a:solidFill>
                <a:srgbClr val="434343"/>
              </a:solidFill>
              <a:latin typeface="Anaheim" panose="020B0600000101010101" charset="0"/>
              <a:ea typeface="Barlow ExtraBold"/>
              <a:cs typeface="Barlow ExtraBold"/>
              <a:sym typeface="Barlow ExtraBold"/>
            </a:endParaRPr>
          </a:p>
        </p:txBody>
      </p:sp>
      <p:sp>
        <p:nvSpPr>
          <p:cNvPr id="14" name="Google Shape;139;p22"/>
          <p:cNvSpPr txBox="1"/>
          <p:nvPr/>
        </p:nvSpPr>
        <p:spPr>
          <a:xfrm>
            <a:off x="5065719" y="2660983"/>
            <a:ext cx="30672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3"/>
                </a:solidFill>
                <a:latin typeface="Anaheim" panose="020B0600000101010101" charset="0"/>
                <a:ea typeface="Barlow ExtraBold"/>
                <a:cs typeface="Barlow ExtraBold"/>
                <a:sym typeface="Barlow ExtraBold"/>
              </a:rPr>
              <a:t>●  </a:t>
            </a:r>
            <a:r>
              <a:rPr lang="en" sz="1600" dirty="0">
                <a:solidFill>
                  <a:srgbClr val="434343"/>
                </a:solidFill>
                <a:latin typeface="Anaheim" panose="020B0600000101010101" charset="0"/>
                <a:ea typeface="Barlow ExtraBold"/>
                <a:cs typeface="Barlow ExtraBold"/>
                <a:sym typeface="Barlow ExtraBold"/>
              </a:rPr>
              <a:t>Problem</a:t>
            </a:r>
            <a:endParaRPr sz="1600" dirty="0">
              <a:solidFill>
                <a:srgbClr val="434343"/>
              </a:solidFill>
              <a:latin typeface="Anaheim" panose="020B0600000101010101" charset="0"/>
              <a:ea typeface="Barlow ExtraBold"/>
              <a:cs typeface="Barlow ExtraBold"/>
              <a:sym typeface="Barlow ExtraBold"/>
            </a:endParaRPr>
          </a:p>
        </p:txBody>
      </p:sp>
      <p:sp>
        <p:nvSpPr>
          <p:cNvPr id="15" name="Google Shape;140;p22"/>
          <p:cNvSpPr txBox="1"/>
          <p:nvPr/>
        </p:nvSpPr>
        <p:spPr>
          <a:xfrm>
            <a:off x="5065719" y="2927919"/>
            <a:ext cx="3863536" cy="576300"/>
          </a:xfrm>
          <a:prstGeom prst="rect">
            <a:avLst/>
          </a:prstGeom>
          <a:noFill/>
          <a:ln>
            <a:noFill/>
          </a:ln>
        </p:spPr>
        <p:txBody>
          <a:bodyPr spcFirstLastPara="1" wrap="square" lIns="91425" tIns="91425" rIns="91425" bIns="91425" anchor="t" anchorCtr="0">
            <a:noAutofit/>
          </a:bodyPr>
          <a:lstStyle/>
          <a:p>
            <a:pPr lvl="0"/>
            <a:r>
              <a:rPr lang="en-US" altLang="ko-KR" sz="1600" dirty="0">
                <a:solidFill>
                  <a:srgbClr val="434343"/>
                </a:solidFill>
                <a:latin typeface="Anaheim" panose="020B0600000101010101" charset="0"/>
                <a:ea typeface="Barlow"/>
                <a:cs typeface="Barlow"/>
                <a:sym typeface="Barlow"/>
              </a:rPr>
              <a:t>As it has only one ground-truth at each step, the loss function is less meaningful and straightforward.</a:t>
            </a:r>
          </a:p>
          <a:p>
            <a:pPr lvl="0"/>
            <a:endParaRPr lang="en-US" altLang="ko-KR" sz="1600" dirty="0">
              <a:solidFill>
                <a:srgbClr val="434343"/>
              </a:solidFill>
              <a:latin typeface="Anaheim" panose="020B0600000101010101" charset="0"/>
              <a:ea typeface="Barlow"/>
              <a:cs typeface="Barlow"/>
              <a:sym typeface="Barlow"/>
            </a:endParaRPr>
          </a:p>
          <a:p>
            <a:pPr lvl="0"/>
            <a:endParaRPr lang="en-US" altLang="ko-KR" sz="1600" dirty="0">
              <a:solidFill>
                <a:srgbClr val="434343"/>
              </a:solidFill>
              <a:latin typeface="Anaheim" panose="020B0600000101010101" charset="0"/>
              <a:ea typeface="Barlow"/>
              <a:cs typeface="Barlow"/>
              <a:sym typeface="Barlow"/>
            </a:endParaRPr>
          </a:p>
        </p:txBody>
      </p:sp>
    </p:spTree>
    <p:extLst>
      <p:ext uri="{BB962C8B-B14F-4D97-AF65-F5344CB8AC3E}">
        <p14:creationId xmlns:p14="http://schemas.microsoft.com/office/powerpoint/2010/main" val="880694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25"/>
          <p:cNvSpPr txBox="1"/>
          <p:nvPr/>
        </p:nvSpPr>
        <p:spPr>
          <a:xfrm>
            <a:off x="5180650" y="457300"/>
            <a:ext cx="3194700" cy="481200"/>
          </a:xfrm>
          <a:prstGeom prst="rect">
            <a:avLst/>
          </a:prstGeom>
          <a:noFill/>
          <a:ln>
            <a:noFill/>
          </a:ln>
        </p:spPr>
        <p:txBody>
          <a:bodyPr spcFirstLastPara="1" wrap="square" lIns="91425" tIns="91425" rIns="91425" bIns="91425" anchor="ctr" anchorCtr="0">
            <a:noAutofit/>
          </a:bodyPr>
          <a:lstStyle/>
          <a:p>
            <a:pPr lvl="0" algn="r"/>
            <a:r>
              <a:rPr lang="en-US" altLang="ko-KR" sz="1800" dirty="0">
                <a:solidFill>
                  <a:srgbClr val="434343"/>
                </a:solidFill>
                <a:latin typeface="Staatliches"/>
                <a:ea typeface="Staatliches"/>
                <a:cs typeface="Staatliches"/>
                <a:sym typeface="Staatliches"/>
              </a:rPr>
              <a:t>Problem of base model</a:t>
            </a:r>
          </a:p>
        </p:txBody>
      </p:sp>
      <p:grpSp>
        <p:nvGrpSpPr>
          <p:cNvPr id="185" name="Google Shape;185;p25"/>
          <p:cNvGrpSpPr/>
          <p:nvPr/>
        </p:nvGrpSpPr>
        <p:grpSpPr>
          <a:xfrm>
            <a:off x="723906" y="1259305"/>
            <a:ext cx="1989550" cy="713693"/>
            <a:chOff x="1575694" y="930575"/>
            <a:chExt cx="1989550" cy="713693"/>
          </a:xfrm>
        </p:grpSpPr>
        <p:sp>
          <p:nvSpPr>
            <p:cNvPr id="186" name="Google Shape;186;p25"/>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5"/>
          <p:cNvSpPr txBox="1"/>
          <p:nvPr/>
        </p:nvSpPr>
        <p:spPr>
          <a:xfrm>
            <a:off x="800133" y="1336978"/>
            <a:ext cx="1764600" cy="57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434343"/>
                </a:solidFill>
                <a:latin typeface="Staatliches"/>
                <a:ea typeface="Staatliches"/>
                <a:cs typeface="Staatliches"/>
                <a:sym typeface="Staatliches"/>
              </a:rPr>
              <a:t>02</a:t>
            </a:r>
            <a:endParaRPr>
              <a:solidFill>
                <a:srgbClr val="434343"/>
              </a:solidFill>
              <a:latin typeface="Staatliches"/>
              <a:ea typeface="Staatliches"/>
              <a:cs typeface="Staatliches"/>
              <a:sym typeface="Staatliches"/>
            </a:endParaRPr>
          </a:p>
          <a:p>
            <a:pPr marL="0" lvl="0" indent="0" algn="l" rtl="0">
              <a:spcBef>
                <a:spcPts val="0"/>
              </a:spcBef>
              <a:spcAft>
                <a:spcPts val="0"/>
              </a:spcAft>
              <a:buNone/>
            </a:pPr>
            <a:r>
              <a:rPr lang="en">
                <a:solidFill>
                  <a:srgbClr val="434343"/>
                </a:solidFill>
                <a:latin typeface="Staatliches"/>
                <a:ea typeface="Staatliches"/>
                <a:cs typeface="Staatliches"/>
                <a:sym typeface="Staatliches"/>
              </a:rPr>
              <a:t>Autoregressive model</a:t>
            </a:r>
            <a:endParaRPr>
              <a:solidFill>
                <a:srgbClr val="434343"/>
              </a:solidFill>
              <a:latin typeface="Staatliches"/>
              <a:ea typeface="Staatliches"/>
              <a:cs typeface="Staatliches"/>
              <a:sym typeface="Staatliches"/>
            </a:endParaRPr>
          </a:p>
        </p:txBody>
      </p:sp>
      <p:sp>
        <p:nvSpPr>
          <p:cNvPr id="17" name="Google Shape;178;p24"/>
          <p:cNvSpPr txBox="1"/>
          <p:nvPr/>
        </p:nvSpPr>
        <p:spPr>
          <a:xfrm>
            <a:off x="540550" y="2407438"/>
            <a:ext cx="4114800" cy="4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latin typeface="Anaheim" panose="020B0600000101010101" charset="0"/>
                <a:ea typeface="Barlow Medium"/>
                <a:cs typeface="Barlow Medium"/>
                <a:sym typeface="Barlow Medium"/>
              </a:rPr>
              <a:t>&lt;Current Loss Function&gt;</a:t>
            </a:r>
            <a:endParaRPr sz="900" dirty="0">
              <a:latin typeface="Anaheim" panose="020B0600000101010101" charset="0"/>
              <a:ea typeface="Barlow Medium"/>
              <a:cs typeface="Barlow Medium"/>
              <a:sym typeface="Barlow Medium"/>
            </a:endParaRPr>
          </a:p>
        </p:txBody>
      </p:sp>
      <p:sp>
        <p:nvSpPr>
          <p:cNvPr id="15" name="Google Shape;172;p24"/>
          <p:cNvSpPr txBox="1"/>
          <p:nvPr/>
        </p:nvSpPr>
        <p:spPr>
          <a:xfrm>
            <a:off x="5068275" y="1974349"/>
            <a:ext cx="3067200"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Anaheim" panose="020B0600000101010101" charset="0"/>
                <a:ea typeface="Barlow"/>
                <a:cs typeface="Barlow"/>
                <a:sym typeface="Barlow"/>
              </a:rPr>
              <a:t>We are applying a single m for the loss function of the model.</a:t>
            </a:r>
            <a:endParaRPr sz="1600" dirty="0">
              <a:solidFill>
                <a:srgbClr val="434343"/>
              </a:solidFill>
              <a:latin typeface="Anaheim" panose="020B0600000101010101" charset="0"/>
              <a:ea typeface="Barlow"/>
              <a:cs typeface="Barlow"/>
              <a:sym typeface="Barlow"/>
            </a:endParaRPr>
          </a:p>
          <a:p>
            <a:pPr marL="0" lvl="0" indent="0" algn="l" rtl="0">
              <a:spcBef>
                <a:spcPts val="0"/>
              </a:spcBef>
              <a:spcAft>
                <a:spcPts val="0"/>
              </a:spcAft>
              <a:buNone/>
            </a:pPr>
            <a:endParaRPr sz="1600" dirty="0">
              <a:solidFill>
                <a:srgbClr val="434343"/>
              </a:solidFill>
              <a:latin typeface="Anaheim" panose="020B0600000101010101" charset="0"/>
              <a:ea typeface="Barlow"/>
              <a:cs typeface="Barlow"/>
              <a:sym typeface="Barlow"/>
            </a:endParaRPr>
          </a:p>
        </p:txBody>
      </p:sp>
      <p:sp>
        <p:nvSpPr>
          <p:cNvPr id="16" name="Google Shape;137;p22"/>
          <p:cNvSpPr txBox="1"/>
          <p:nvPr/>
        </p:nvSpPr>
        <p:spPr>
          <a:xfrm>
            <a:off x="5068275" y="1686205"/>
            <a:ext cx="30672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Anaheim" panose="020B0600000101010101" charset="0"/>
                <a:ea typeface="Barlow ExtraBold"/>
                <a:cs typeface="Barlow ExtraBold"/>
                <a:sym typeface="Barlow ExtraBold"/>
              </a:rPr>
              <a:t>●  Before Prof.’s Feedback,</a:t>
            </a:r>
            <a:endParaRPr sz="1600" dirty="0">
              <a:solidFill>
                <a:srgbClr val="434343"/>
              </a:solidFill>
              <a:latin typeface="Anaheim" panose="020B0600000101010101" charset="0"/>
              <a:ea typeface="Barlow ExtraBold"/>
              <a:cs typeface="Barlow ExtraBold"/>
              <a:sym typeface="Barlow ExtraBold"/>
            </a:endParaRPr>
          </a:p>
        </p:txBody>
      </p:sp>
      <p:sp>
        <p:nvSpPr>
          <p:cNvPr id="18" name="Google Shape;139;p22"/>
          <p:cNvSpPr txBox="1"/>
          <p:nvPr/>
        </p:nvSpPr>
        <p:spPr>
          <a:xfrm>
            <a:off x="5065719" y="2660983"/>
            <a:ext cx="30672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3"/>
                </a:solidFill>
                <a:latin typeface="Anaheim" panose="020B0600000101010101" charset="0"/>
                <a:ea typeface="Barlow ExtraBold"/>
                <a:cs typeface="Barlow ExtraBold"/>
                <a:sym typeface="Barlow ExtraBold"/>
              </a:rPr>
              <a:t>●  </a:t>
            </a:r>
            <a:r>
              <a:rPr lang="en" sz="1600" dirty="0">
                <a:solidFill>
                  <a:srgbClr val="434343"/>
                </a:solidFill>
                <a:latin typeface="Anaheim" panose="020B0600000101010101" charset="0"/>
                <a:ea typeface="Barlow ExtraBold"/>
                <a:cs typeface="Barlow ExtraBold"/>
                <a:sym typeface="Barlow ExtraBold"/>
              </a:rPr>
              <a:t>Problem</a:t>
            </a:r>
            <a:endParaRPr sz="1600" dirty="0">
              <a:solidFill>
                <a:srgbClr val="434343"/>
              </a:solidFill>
              <a:latin typeface="Anaheim" panose="020B0600000101010101" charset="0"/>
              <a:ea typeface="Barlow ExtraBold"/>
              <a:cs typeface="Barlow ExtraBold"/>
              <a:sym typeface="Barlow ExtraBold"/>
            </a:endParaRPr>
          </a:p>
        </p:txBody>
      </p:sp>
      <p:sp>
        <p:nvSpPr>
          <p:cNvPr id="19" name="Google Shape;140;p22"/>
          <p:cNvSpPr txBox="1"/>
          <p:nvPr/>
        </p:nvSpPr>
        <p:spPr>
          <a:xfrm>
            <a:off x="5065719" y="2927919"/>
            <a:ext cx="3863536" cy="576300"/>
          </a:xfrm>
          <a:prstGeom prst="rect">
            <a:avLst/>
          </a:prstGeom>
          <a:noFill/>
          <a:ln>
            <a:noFill/>
          </a:ln>
        </p:spPr>
        <p:txBody>
          <a:bodyPr spcFirstLastPara="1" wrap="square" lIns="91425" tIns="91425" rIns="91425" bIns="91425" anchor="t" anchorCtr="0">
            <a:noAutofit/>
          </a:bodyPr>
          <a:lstStyle/>
          <a:p>
            <a:pPr lvl="0"/>
            <a:r>
              <a:rPr lang="en-US" altLang="ko-KR" sz="1600" dirty="0">
                <a:solidFill>
                  <a:srgbClr val="434343"/>
                </a:solidFill>
                <a:latin typeface="Anaheim" panose="020B0600000101010101" charset="0"/>
                <a:ea typeface="Barlow"/>
                <a:cs typeface="Barlow"/>
                <a:sym typeface="Barlow"/>
              </a:rPr>
              <a:t>As it has only one ground-truth at each step, the loss function is less meaningful and straightforward.</a:t>
            </a:r>
          </a:p>
          <a:p>
            <a:pPr lvl="0"/>
            <a:endParaRPr lang="en-US" altLang="ko-KR" sz="1600" dirty="0">
              <a:solidFill>
                <a:srgbClr val="434343"/>
              </a:solidFill>
              <a:latin typeface="Anaheim" panose="020B0600000101010101" charset="0"/>
              <a:ea typeface="Barlow"/>
              <a:cs typeface="Barlow"/>
              <a:sym typeface="Barlow"/>
            </a:endParaRPr>
          </a:p>
          <a:p>
            <a:pPr lvl="0"/>
            <a:endParaRPr lang="en-US" altLang="ko-KR" sz="1600" dirty="0">
              <a:solidFill>
                <a:srgbClr val="434343"/>
              </a:solidFill>
              <a:latin typeface="Anaheim" panose="020B0600000101010101" charset="0"/>
              <a:ea typeface="Barlow"/>
              <a:cs typeface="Barlow"/>
              <a:sym typeface="Barlow"/>
            </a:endParaRPr>
          </a:p>
        </p:txBody>
      </p:sp>
      <p:sp>
        <p:nvSpPr>
          <p:cNvPr id="20" name="Google Shape;155;p23"/>
          <p:cNvSpPr txBox="1"/>
          <p:nvPr/>
        </p:nvSpPr>
        <p:spPr>
          <a:xfrm>
            <a:off x="5065719" y="4070887"/>
            <a:ext cx="3586445" cy="547500"/>
          </a:xfrm>
          <a:prstGeom prst="rect">
            <a:avLst/>
          </a:prstGeom>
          <a:noFill/>
          <a:ln>
            <a:noFill/>
          </a:ln>
        </p:spPr>
        <p:txBody>
          <a:bodyPr spcFirstLastPara="1" wrap="square" lIns="91425" tIns="91425" rIns="91425" bIns="91425" anchor="t" anchorCtr="0">
            <a:noAutofit/>
          </a:bodyPr>
          <a:lstStyle/>
          <a:p>
            <a:pPr lvl="0"/>
            <a:r>
              <a:rPr lang="en-US" altLang="ko-KR" sz="1600" dirty="0">
                <a:solidFill>
                  <a:srgbClr val="434343"/>
                </a:solidFill>
                <a:latin typeface="Anaheim" panose="020B0600000101010101" charset="0"/>
                <a:ea typeface="Barlow"/>
                <a:cs typeface="Barlow"/>
                <a:sym typeface="Barlow"/>
              </a:rPr>
              <a:t>Use LSTM, by taking history values as inputs so to manage multi-agents path outputs at every step.</a:t>
            </a:r>
          </a:p>
        </p:txBody>
      </p:sp>
      <p:sp>
        <p:nvSpPr>
          <p:cNvPr id="21" name="Google Shape;156;p23"/>
          <p:cNvSpPr txBox="1"/>
          <p:nvPr/>
        </p:nvSpPr>
        <p:spPr>
          <a:xfrm>
            <a:off x="5065719" y="3822812"/>
            <a:ext cx="3067200" cy="481200"/>
          </a:xfrm>
          <a:prstGeom prst="rect">
            <a:avLst/>
          </a:prstGeom>
          <a:noFill/>
          <a:ln>
            <a:noFill/>
          </a:ln>
        </p:spPr>
        <p:txBody>
          <a:bodyPr spcFirstLastPara="1" wrap="square" lIns="91425" tIns="91425" rIns="91425" bIns="91425" anchor="t" anchorCtr="0">
            <a:noAutofit/>
          </a:bodyPr>
          <a:lstStyle/>
          <a:p>
            <a:pPr lvl="0"/>
            <a:r>
              <a:rPr lang="en" sz="1600" dirty="0">
                <a:solidFill>
                  <a:schemeClr val="accent3"/>
                </a:solidFill>
                <a:latin typeface="Anaheim" panose="020B0600000101010101" charset="0"/>
                <a:ea typeface="Barlow ExtraBold"/>
                <a:cs typeface="Barlow ExtraBold"/>
                <a:sym typeface="Barlow ExtraBold"/>
              </a:rPr>
              <a:t>●  </a:t>
            </a:r>
            <a:r>
              <a:rPr lang="en" sz="1600" dirty="0">
                <a:solidFill>
                  <a:srgbClr val="434343"/>
                </a:solidFill>
                <a:latin typeface="Anaheim" panose="020B0600000101010101" charset="0"/>
                <a:ea typeface="Barlow ExtraBold"/>
                <a:cs typeface="Barlow ExtraBold"/>
                <a:sym typeface="Barlow ExtraBold"/>
              </a:rPr>
              <a:t>After </a:t>
            </a:r>
            <a:r>
              <a:rPr lang="en" altLang="ko-KR" sz="1600" dirty="0">
                <a:solidFill>
                  <a:srgbClr val="434343"/>
                </a:solidFill>
                <a:latin typeface="Anaheim" panose="020B0600000101010101" charset="0"/>
                <a:ea typeface="Barlow ExtraBold"/>
                <a:cs typeface="Barlow ExtraBold"/>
                <a:sym typeface="Barlow ExtraBold"/>
              </a:rPr>
              <a:t>Prof.’s</a:t>
            </a:r>
            <a:r>
              <a:rPr lang="en" sz="1600" dirty="0">
                <a:solidFill>
                  <a:srgbClr val="434343"/>
                </a:solidFill>
                <a:latin typeface="Anaheim" panose="020B0600000101010101" charset="0"/>
                <a:ea typeface="Barlow ExtraBold"/>
                <a:cs typeface="Barlow ExtraBold"/>
                <a:sym typeface="Barlow ExtraBold"/>
              </a:rPr>
              <a:t> Feedback,</a:t>
            </a:r>
            <a:endParaRPr sz="1600" dirty="0">
              <a:solidFill>
                <a:srgbClr val="434343"/>
              </a:solidFill>
              <a:latin typeface="Anaheim" panose="020B0600000101010101" charset="0"/>
              <a:ea typeface="Barlow ExtraBold"/>
              <a:cs typeface="Barlow ExtraBold"/>
              <a:sym typeface="Barlow ExtraBold"/>
            </a:endParaRPr>
          </a:p>
        </p:txBody>
      </p:sp>
      <p:pic>
        <p:nvPicPr>
          <p:cNvPr id="2" name="그림 1">
            <a:extLst>
              <a:ext uri="{FF2B5EF4-FFF2-40B4-BE49-F238E27FC236}">
                <a16:creationId xmlns:a16="http://schemas.microsoft.com/office/drawing/2014/main" id="{96C10D9E-B8C3-475E-A90A-8B7A7D980541}"/>
              </a:ext>
            </a:extLst>
          </p:cNvPr>
          <p:cNvPicPr>
            <a:picLocks noChangeAspect="1"/>
          </p:cNvPicPr>
          <p:nvPr/>
        </p:nvPicPr>
        <p:blipFill>
          <a:blip r:embed="rId3"/>
          <a:stretch>
            <a:fillRect/>
          </a:stretch>
        </p:blipFill>
        <p:spPr>
          <a:xfrm>
            <a:off x="204305" y="3914171"/>
            <a:ext cx="4720856" cy="704216"/>
          </a:xfrm>
          <a:prstGeom prst="rect">
            <a:avLst/>
          </a:prstGeom>
        </p:spPr>
      </p:pic>
      <p:pic>
        <p:nvPicPr>
          <p:cNvPr id="4" name="그림 3">
            <a:extLst>
              <a:ext uri="{FF2B5EF4-FFF2-40B4-BE49-F238E27FC236}">
                <a16:creationId xmlns:a16="http://schemas.microsoft.com/office/drawing/2014/main" id="{9524BC76-09A0-40DE-A351-B61D274B645C}"/>
              </a:ext>
            </a:extLst>
          </p:cNvPr>
          <p:cNvPicPr>
            <a:picLocks noChangeAspect="1"/>
          </p:cNvPicPr>
          <p:nvPr/>
        </p:nvPicPr>
        <p:blipFill>
          <a:blip r:embed="rId4"/>
          <a:stretch>
            <a:fillRect/>
          </a:stretch>
        </p:blipFill>
        <p:spPr>
          <a:xfrm>
            <a:off x="540550" y="2783246"/>
            <a:ext cx="3462582" cy="865646"/>
          </a:xfrm>
          <a:prstGeom prst="rect">
            <a:avLst/>
          </a:prstGeom>
        </p:spPr>
      </p:pic>
    </p:spTree>
    <p:extLst>
      <p:ext uri="{BB962C8B-B14F-4D97-AF65-F5344CB8AC3E}">
        <p14:creationId xmlns:p14="http://schemas.microsoft.com/office/powerpoint/2010/main" val="1994371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25"/>
          <p:cNvSpPr txBox="1"/>
          <p:nvPr/>
        </p:nvSpPr>
        <p:spPr>
          <a:xfrm>
            <a:off x="5180650" y="457300"/>
            <a:ext cx="3545358" cy="48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rgbClr val="434343"/>
                </a:solidFill>
                <a:latin typeface="Staatliches"/>
                <a:ea typeface="Staatliches"/>
                <a:cs typeface="Staatliches"/>
                <a:sym typeface="Staatliches"/>
              </a:rPr>
              <a:t>Context multi-agents trajectory path</a:t>
            </a:r>
            <a:endParaRPr sz="1800" dirty="0">
              <a:solidFill>
                <a:srgbClr val="434343"/>
              </a:solidFill>
              <a:latin typeface="Staatliches"/>
              <a:ea typeface="Staatliches"/>
              <a:cs typeface="Staatliches"/>
              <a:sym typeface="Staatliches"/>
            </a:endParaRPr>
          </a:p>
        </p:txBody>
      </p:sp>
      <p:grpSp>
        <p:nvGrpSpPr>
          <p:cNvPr id="185" name="Google Shape;185;p25"/>
          <p:cNvGrpSpPr/>
          <p:nvPr/>
        </p:nvGrpSpPr>
        <p:grpSpPr>
          <a:xfrm>
            <a:off x="377543" y="331051"/>
            <a:ext cx="1989550" cy="713693"/>
            <a:chOff x="1575694" y="930575"/>
            <a:chExt cx="1989550" cy="713693"/>
          </a:xfrm>
        </p:grpSpPr>
        <p:sp>
          <p:nvSpPr>
            <p:cNvPr id="186" name="Google Shape;186;p25"/>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5"/>
          <p:cNvSpPr txBox="1"/>
          <p:nvPr/>
        </p:nvSpPr>
        <p:spPr>
          <a:xfrm>
            <a:off x="453770" y="408724"/>
            <a:ext cx="1764600" cy="57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34343"/>
                </a:solidFill>
                <a:latin typeface="Staatliches"/>
                <a:ea typeface="Staatliches"/>
                <a:cs typeface="Staatliches"/>
                <a:sym typeface="Staatliches"/>
              </a:rPr>
              <a:t>03</a:t>
            </a:r>
          </a:p>
          <a:p>
            <a:pPr marL="0" lvl="0" indent="0" algn="l" rtl="0">
              <a:spcBef>
                <a:spcPts val="0"/>
              </a:spcBef>
              <a:spcAft>
                <a:spcPts val="0"/>
              </a:spcAft>
              <a:buNone/>
            </a:pPr>
            <a:r>
              <a:rPr lang="en-US" dirty="0">
                <a:solidFill>
                  <a:srgbClr val="434343"/>
                </a:solidFill>
                <a:latin typeface="Staatliches"/>
                <a:ea typeface="Staatliches"/>
                <a:cs typeface="Staatliches"/>
                <a:sym typeface="Staatliches"/>
              </a:rPr>
              <a:t>P</a:t>
            </a:r>
            <a:r>
              <a:rPr lang="en" dirty="0">
                <a:solidFill>
                  <a:srgbClr val="434343"/>
                </a:solidFill>
                <a:latin typeface="Staatliches"/>
                <a:ea typeface="Staatliches"/>
                <a:cs typeface="Staatliches"/>
                <a:sym typeface="Staatliches"/>
              </a:rPr>
              <a:t>roposed network</a:t>
            </a:r>
            <a:endParaRPr dirty="0">
              <a:solidFill>
                <a:srgbClr val="434343"/>
              </a:solidFill>
              <a:latin typeface="Staatliches"/>
              <a:ea typeface="Staatliches"/>
              <a:cs typeface="Staatliches"/>
              <a:sym typeface="Staatliches"/>
            </a:endParaRPr>
          </a:p>
        </p:txBody>
      </p:sp>
      <p:pic>
        <p:nvPicPr>
          <p:cNvPr id="4" name="그림 3"/>
          <p:cNvPicPr>
            <a:picLocks noChangeAspect="1"/>
          </p:cNvPicPr>
          <p:nvPr/>
        </p:nvPicPr>
        <p:blipFill>
          <a:blip r:embed="rId3"/>
          <a:stretch>
            <a:fillRect/>
          </a:stretch>
        </p:blipFill>
        <p:spPr>
          <a:xfrm>
            <a:off x="700086" y="1385886"/>
            <a:ext cx="7872414" cy="3393885"/>
          </a:xfrm>
          <a:prstGeom prst="rect">
            <a:avLst/>
          </a:prstGeom>
        </p:spPr>
      </p:pic>
    </p:spTree>
    <p:extLst>
      <p:ext uri="{BB962C8B-B14F-4D97-AF65-F5344CB8AC3E}">
        <p14:creationId xmlns:p14="http://schemas.microsoft.com/office/powerpoint/2010/main" val="4261334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509"/>
        <p:cNvGrpSpPr/>
        <p:nvPr/>
      </p:nvGrpSpPr>
      <p:grpSpPr>
        <a:xfrm>
          <a:off x="0" y="0"/>
          <a:ext cx="0" cy="0"/>
          <a:chOff x="0" y="0"/>
          <a:chExt cx="0" cy="0"/>
        </a:xfrm>
      </p:grpSpPr>
      <p:sp>
        <p:nvSpPr>
          <p:cNvPr id="516" name="Google Shape;516;p29"/>
          <p:cNvSpPr txBox="1">
            <a:spLocks noGrp="1"/>
          </p:cNvSpPr>
          <p:nvPr>
            <p:ph type="ctrTitle"/>
          </p:nvPr>
        </p:nvSpPr>
        <p:spPr>
          <a:xfrm>
            <a:off x="2300529" y="2340331"/>
            <a:ext cx="4669200" cy="384900"/>
          </a:xfrm>
          <a:prstGeom prst="rect">
            <a:avLst/>
          </a:prstGeom>
        </p:spPr>
        <p:txBody>
          <a:bodyPr spcFirstLastPara="1" wrap="square" lIns="91425" tIns="91425" rIns="91425" bIns="91425" anchor="b" anchorCtr="0">
            <a:noAutofit/>
          </a:bodyPr>
          <a:lstStyle/>
          <a:p>
            <a:pPr lvl="0"/>
            <a:r>
              <a:rPr lang="en-US" altLang="ko-KR" sz="3600" dirty="0"/>
              <a:t>03. RESULTS ANALYSIS</a:t>
            </a:r>
            <a:endParaRPr sz="3600" dirty="0"/>
          </a:p>
        </p:txBody>
      </p:sp>
      <p:grpSp>
        <p:nvGrpSpPr>
          <p:cNvPr id="517" name="Google Shape;517;p29"/>
          <p:cNvGrpSpPr/>
          <p:nvPr/>
        </p:nvGrpSpPr>
        <p:grpSpPr>
          <a:xfrm>
            <a:off x="4857224" y="3201746"/>
            <a:ext cx="2371910" cy="1507092"/>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29"/>
          <p:cNvSpPr/>
          <p:nvPr/>
        </p:nvSpPr>
        <p:spPr>
          <a:xfrm flipH="1">
            <a:off x="7815668" y="4906241"/>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29"/>
          <p:cNvGrpSpPr/>
          <p:nvPr/>
        </p:nvGrpSpPr>
        <p:grpSpPr>
          <a:xfrm>
            <a:off x="4695403" y="4708841"/>
            <a:ext cx="4600713" cy="150450"/>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9"/>
          <p:cNvGrpSpPr/>
          <p:nvPr/>
        </p:nvGrpSpPr>
        <p:grpSpPr>
          <a:xfrm>
            <a:off x="7352169" y="1792626"/>
            <a:ext cx="1333531" cy="2916217"/>
            <a:chOff x="7352169" y="1792626"/>
            <a:chExt cx="1333531" cy="2916217"/>
          </a:xfrm>
        </p:grpSpPr>
        <p:grpSp>
          <p:nvGrpSpPr>
            <p:cNvPr id="539" name="Google Shape;539;p29"/>
            <p:cNvGrpSpPr/>
            <p:nvPr/>
          </p:nvGrpSpPr>
          <p:grpSpPr>
            <a:xfrm>
              <a:off x="7352169" y="1792626"/>
              <a:ext cx="1333531" cy="2916217"/>
              <a:chOff x="7352169" y="1999451"/>
              <a:chExt cx="1333531" cy="2916217"/>
            </a:xfrm>
          </p:grpSpPr>
          <p:grpSp>
            <p:nvGrpSpPr>
              <p:cNvPr id="540" name="Google Shape;540;p29"/>
              <p:cNvGrpSpPr/>
              <p:nvPr/>
            </p:nvGrpSpPr>
            <p:grpSpPr>
              <a:xfrm>
                <a:off x="7788625" y="4788743"/>
                <a:ext cx="623190" cy="126925"/>
                <a:chOff x="7605347" y="4840573"/>
                <a:chExt cx="925164" cy="188427"/>
              </a:xfrm>
            </p:grpSpPr>
            <p:sp>
              <p:nvSpPr>
                <p:cNvPr id="541" name="Google Shape;541;p29"/>
                <p:cNvSpPr/>
                <p:nvPr/>
              </p:nvSpPr>
              <p:spPr>
                <a:xfrm flipH="1">
                  <a:off x="8100033" y="4840573"/>
                  <a:ext cx="429399" cy="187705"/>
                </a:xfrm>
                <a:custGeom>
                  <a:avLst/>
                  <a:gdLst/>
                  <a:ahLst/>
                  <a:cxnLst/>
                  <a:rect l="l" t="t" r="r" b="b"/>
                  <a:pathLst>
                    <a:path w="5973" h="2611" extrusionOk="0">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flipH="1">
                  <a:off x="8139206" y="4986872"/>
                  <a:ext cx="61250" cy="27965"/>
                </a:xfrm>
                <a:custGeom>
                  <a:avLst/>
                  <a:gdLst/>
                  <a:ahLst/>
                  <a:cxnLst/>
                  <a:rect l="l" t="t" r="r" b="b"/>
                  <a:pathLst>
                    <a:path w="852" h="389" extrusionOk="0">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flipH="1">
                  <a:off x="8138989" y="5014766"/>
                  <a:ext cx="10065" cy="5464"/>
                </a:xfrm>
                <a:custGeom>
                  <a:avLst/>
                  <a:gdLst/>
                  <a:ahLst/>
                  <a:cxnLst/>
                  <a:rect l="l" t="t" r="r" b="b"/>
                  <a:pathLst>
                    <a:path w="140" h="76" extrusionOk="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flipH="1">
                  <a:off x="8305710" y="5024255"/>
                  <a:ext cx="221421" cy="4529"/>
                </a:xfrm>
                <a:custGeom>
                  <a:avLst/>
                  <a:gdLst/>
                  <a:ahLst/>
                  <a:cxnLst/>
                  <a:rect l="l" t="t" r="r" b="b"/>
                  <a:pathLst>
                    <a:path w="3080" h="63" extrusionOk="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flipH="1">
                  <a:off x="8139716" y="4986872"/>
                  <a:ext cx="387415" cy="41337"/>
                </a:xfrm>
                <a:custGeom>
                  <a:avLst/>
                  <a:gdLst/>
                  <a:ahLst/>
                  <a:cxnLst/>
                  <a:rect l="l" t="t" r="r" b="b"/>
                  <a:pathLst>
                    <a:path w="5389" h="575" extrusionOk="0">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flipH="1">
                  <a:off x="8139716" y="5013040"/>
                  <a:ext cx="390794" cy="8699"/>
                </a:xfrm>
                <a:custGeom>
                  <a:avLst/>
                  <a:gdLst/>
                  <a:ahLst/>
                  <a:cxnLst/>
                  <a:rect l="l" t="t" r="r" b="b"/>
                  <a:pathLst>
                    <a:path w="5436" h="121" extrusionOk="0">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flipH="1">
                  <a:off x="8198300" y="4983996"/>
                  <a:ext cx="23436" cy="36448"/>
                </a:xfrm>
                <a:custGeom>
                  <a:avLst/>
                  <a:gdLst/>
                  <a:ahLst/>
                  <a:cxnLst/>
                  <a:rect l="l" t="t" r="r" b="b"/>
                  <a:pathLst>
                    <a:path w="326" h="507" extrusionOk="0">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flipH="1">
                  <a:off x="8276302" y="4967677"/>
                  <a:ext cx="13156" cy="19554"/>
                </a:xfrm>
                <a:custGeom>
                  <a:avLst/>
                  <a:gdLst/>
                  <a:ahLst/>
                  <a:cxnLst/>
                  <a:rect l="l" t="t" r="r" b="b"/>
                  <a:pathLst>
                    <a:path w="183" h="272" extrusionOk="0">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flipH="1">
                  <a:off x="8292765" y="4964298"/>
                  <a:ext cx="15313" cy="13443"/>
                </a:xfrm>
                <a:custGeom>
                  <a:avLst/>
                  <a:gdLst/>
                  <a:ahLst/>
                  <a:cxnLst/>
                  <a:rect l="l" t="t" r="r" b="b"/>
                  <a:pathLst>
                    <a:path w="213" h="187" extrusionOk="0">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flipH="1">
                  <a:off x="8295569" y="4954592"/>
                  <a:ext cx="24155" cy="2732"/>
                </a:xfrm>
                <a:custGeom>
                  <a:avLst/>
                  <a:gdLst/>
                  <a:ahLst/>
                  <a:cxnLst/>
                  <a:rect l="l" t="t" r="r" b="b"/>
                  <a:pathLst>
                    <a:path w="336" h="38" extrusionOk="0">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flipH="1">
                  <a:off x="8296432" y="4940430"/>
                  <a:ext cx="27893" cy="4026"/>
                </a:xfrm>
                <a:custGeom>
                  <a:avLst/>
                  <a:gdLst/>
                  <a:ahLst/>
                  <a:cxnLst/>
                  <a:rect l="l" t="t" r="r" b="b"/>
                  <a:pathLst>
                    <a:path w="388" h="56" extrusionOk="0">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flipH="1">
                  <a:off x="8237553" y="4945750"/>
                  <a:ext cx="43709" cy="25161"/>
                </a:xfrm>
                <a:custGeom>
                  <a:avLst/>
                  <a:gdLst/>
                  <a:ahLst/>
                  <a:cxnLst/>
                  <a:rect l="l" t="t" r="r" b="b"/>
                  <a:pathLst>
                    <a:path w="608" h="350" extrusionOk="0">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flipH="1">
                  <a:off x="8275008" y="4939136"/>
                  <a:ext cx="22430" cy="28468"/>
                </a:xfrm>
                <a:custGeom>
                  <a:avLst/>
                  <a:gdLst/>
                  <a:ahLst/>
                  <a:cxnLst/>
                  <a:rect l="l" t="t" r="r" b="b"/>
                  <a:pathLst>
                    <a:path w="312" h="396" extrusionOk="0">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flipH="1">
                  <a:off x="8443739" y="4954305"/>
                  <a:ext cx="83105" cy="65420"/>
                </a:xfrm>
                <a:custGeom>
                  <a:avLst/>
                  <a:gdLst/>
                  <a:ahLst/>
                  <a:cxnLst/>
                  <a:rect l="l" t="t" r="r" b="b"/>
                  <a:pathLst>
                    <a:path w="1156" h="910" extrusionOk="0">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flipH="1">
                  <a:off x="8502832" y="4859911"/>
                  <a:ext cx="2876" cy="94535"/>
                </a:xfrm>
                <a:custGeom>
                  <a:avLst/>
                  <a:gdLst/>
                  <a:ahLst/>
                  <a:cxnLst/>
                  <a:rect l="l" t="t" r="r" b="b"/>
                  <a:pathLst>
                    <a:path w="40" h="1315" extrusionOk="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flipH="1">
                  <a:off x="8347763" y="4997440"/>
                  <a:ext cx="67361" cy="3666"/>
                </a:xfrm>
                <a:custGeom>
                  <a:avLst/>
                  <a:gdLst/>
                  <a:ahLst/>
                  <a:cxnLst/>
                  <a:rect l="l" t="t" r="r" b="b"/>
                  <a:pathLst>
                    <a:path w="937" h="51" extrusionOk="0">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flipH="1">
                  <a:off x="8453011" y="4998662"/>
                  <a:ext cx="7836" cy="13300"/>
                </a:xfrm>
                <a:custGeom>
                  <a:avLst/>
                  <a:gdLst/>
                  <a:ahLst/>
                  <a:cxnLst/>
                  <a:rect l="l" t="t" r="r" b="b"/>
                  <a:pathLst>
                    <a:path w="109" h="185" extrusionOk="0">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flipH="1">
                  <a:off x="8468252" y="4977741"/>
                  <a:ext cx="9849" cy="9058"/>
                </a:xfrm>
                <a:custGeom>
                  <a:avLst/>
                  <a:gdLst/>
                  <a:ahLst/>
                  <a:cxnLst/>
                  <a:rect l="l" t="t" r="r" b="b"/>
                  <a:pathLst>
                    <a:path w="137" h="126" extrusionOk="0">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flipH="1">
                  <a:off x="8488382" y="4967245"/>
                  <a:ext cx="13947" cy="5823"/>
                </a:xfrm>
                <a:custGeom>
                  <a:avLst/>
                  <a:gdLst/>
                  <a:ahLst/>
                  <a:cxnLst/>
                  <a:rect l="l" t="t" r="r" b="b"/>
                  <a:pathLst>
                    <a:path w="194" h="81" extrusionOk="0">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flipH="1">
                  <a:off x="8512106" y="4963866"/>
                  <a:ext cx="7548" cy="3666"/>
                </a:xfrm>
                <a:custGeom>
                  <a:avLst/>
                  <a:gdLst/>
                  <a:ahLst/>
                  <a:cxnLst/>
                  <a:rect l="l" t="t" r="r" b="b"/>
                  <a:pathLst>
                    <a:path w="105" h="51" extrusionOk="0">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flipH="1">
                  <a:off x="8296647" y="4914836"/>
                  <a:ext cx="791" cy="27462"/>
                </a:xfrm>
                <a:custGeom>
                  <a:avLst/>
                  <a:gdLst/>
                  <a:ahLst/>
                  <a:cxnLst/>
                  <a:rect l="l" t="t" r="r" b="b"/>
                  <a:pathLst>
                    <a:path w="11" h="382" extrusionOk="0">
                      <a:moveTo>
                        <a:pt x="0" y="1"/>
                      </a:moveTo>
                      <a:lnTo>
                        <a:pt x="7" y="382"/>
                      </a:lnTo>
                      <a:lnTo>
                        <a:pt x="10" y="382"/>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flipH="1">
                  <a:off x="8296867" y="4914621"/>
                  <a:ext cx="206540" cy="34363"/>
                </a:xfrm>
                <a:custGeom>
                  <a:avLst/>
                  <a:gdLst/>
                  <a:ahLst/>
                  <a:cxnLst/>
                  <a:rect l="l" t="t" r="r" b="b"/>
                  <a:pathLst>
                    <a:path w="2873" h="478" extrusionOk="0">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296647" y="4940430"/>
                  <a:ext cx="27390" cy="2588"/>
                </a:xfrm>
                <a:custGeom>
                  <a:avLst/>
                  <a:gdLst/>
                  <a:ahLst/>
                  <a:cxnLst/>
                  <a:rect l="l" t="t" r="r" b="b"/>
                  <a:pathLst>
                    <a:path w="381" h="36" extrusionOk="0">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8528066" y="4935254"/>
                  <a:ext cx="647" cy="3163"/>
                </a:xfrm>
                <a:custGeom>
                  <a:avLst/>
                  <a:gdLst/>
                  <a:ahLst/>
                  <a:cxnLst/>
                  <a:rect l="l" t="t" r="r" b="b"/>
                  <a:pathLst>
                    <a:path w="9" h="44" extrusionOk="0">
                      <a:moveTo>
                        <a:pt x="1" y="0"/>
                      </a:moveTo>
                      <a:lnTo>
                        <a:pt x="8" y="43"/>
                      </a:lnTo>
                      <a:lnTo>
                        <a:pt x="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4630" y="4933169"/>
                  <a:ext cx="23508" cy="16607"/>
                </a:xfrm>
                <a:custGeom>
                  <a:avLst/>
                  <a:gdLst/>
                  <a:ahLst/>
                  <a:cxnLst/>
                  <a:rect l="l" t="t" r="r" b="b"/>
                  <a:pathLst>
                    <a:path w="327" h="231" extrusionOk="0">
                      <a:moveTo>
                        <a:pt x="316" y="1"/>
                      </a:moveTo>
                      <a:lnTo>
                        <a:pt x="0" y="29"/>
                      </a:lnTo>
                      <a:lnTo>
                        <a:pt x="0" y="72"/>
                      </a:lnTo>
                      <a:lnTo>
                        <a:pt x="22" y="231"/>
                      </a:lnTo>
                      <a:lnTo>
                        <a:pt x="327" y="223"/>
                      </a:lnTo>
                      <a:cubicBezTo>
                        <a:pt x="323" y="170"/>
                        <a:pt x="320" y="94"/>
                        <a:pt x="316"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8503048" y="4932953"/>
                  <a:ext cx="2444" cy="16319"/>
                </a:xfrm>
                <a:custGeom>
                  <a:avLst/>
                  <a:gdLst/>
                  <a:ahLst/>
                  <a:cxnLst/>
                  <a:rect l="l" t="t" r="r" b="b"/>
                  <a:pathLst>
                    <a:path w="34" h="227" extrusionOk="0">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7605347" y="4840573"/>
                  <a:ext cx="430190" cy="187633"/>
                </a:xfrm>
                <a:custGeom>
                  <a:avLst/>
                  <a:gdLst/>
                  <a:ahLst/>
                  <a:cxnLst/>
                  <a:rect l="l" t="t" r="r" b="b"/>
                  <a:pathLst>
                    <a:path w="5984" h="2610" extrusionOk="0">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7644303" y="4986081"/>
                  <a:ext cx="61466" cy="28468"/>
                </a:xfrm>
                <a:custGeom>
                  <a:avLst/>
                  <a:gdLst/>
                  <a:ahLst/>
                  <a:cxnLst/>
                  <a:rect l="l" t="t" r="r" b="b"/>
                  <a:pathLst>
                    <a:path w="855" h="396" extrusionOk="0">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flipH="1">
                  <a:off x="7811239" y="5025334"/>
                  <a:ext cx="221206" cy="3666"/>
                </a:xfrm>
                <a:custGeom>
                  <a:avLst/>
                  <a:gdLst/>
                  <a:ahLst/>
                  <a:cxnLst/>
                  <a:rect l="l" t="t" r="r" b="b"/>
                  <a:pathLst>
                    <a:path w="3077" h="51" extrusionOk="0">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flipH="1">
                  <a:off x="7645102" y="4986081"/>
                  <a:ext cx="387343" cy="42128"/>
                </a:xfrm>
                <a:custGeom>
                  <a:avLst/>
                  <a:gdLst/>
                  <a:ahLst/>
                  <a:cxnLst/>
                  <a:rect l="l" t="t" r="r" b="b"/>
                  <a:pathLst>
                    <a:path w="5388" h="586" extrusionOk="0">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flipH="1">
                  <a:off x="7645317" y="5011962"/>
                  <a:ext cx="390506" cy="10136"/>
                </a:xfrm>
                <a:custGeom>
                  <a:avLst/>
                  <a:gdLst/>
                  <a:ahLst/>
                  <a:cxnLst/>
                  <a:rect l="l" t="t" r="r" b="b"/>
                  <a:pathLst>
                    <a:path w="5432" h="141" extrusionOk="0">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flipH="1">
                  <a:off x="7703685" y="4983421"/>
                  <a:ext cx="23508" cy="36520"/>
                </a:xfrm>
                <a:custGeom>
                  <a:avLst/>
                  <a:gdLst/>
                  <a:ahLst/>
                  <a:cxnLst/>
                  <a:rect l="l" t="t" r="r" b="b"/>
                  <a:pathLst>
                    <a:path w="327" h="508" extrusionOk="0">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flipH="1">
                  <a:off x="7781831" y="4967461"/>
                  <a:ext cx="13012" cy="19482"/>
                </a:xfrm>
                <a:custGeom>
                  <a:avLst/>
                  <a:gdLst/>
                  <a:ahLst/>
                  <a:cxnLst/>
                  <a:rect l="l" t="t" r="r" b="b"/>
                  <a:pathLst>
                    <a:path w="181" h="271" extrusionOk="0">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flipH="1">
                  <a:off x="7798366" y="4964082"/>
                  <a:ext cx="15313" cy="13372"/>
                </a:xfrm>
                <a:custGeom>
                  <a:avLst/>
                  <a:gdLst/>
                  <a:ahLst/>
                  <a:cxnLst/>
                  <a:rect l="l" t="t" r="r" b="b"/>
                  <a:pathLst>
                    <a:path w="213" h="186" extrusionOk="0">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flipH="1">
                  <a:off x="7801242" y="4954377"/>
                  <a:ext cx="24011" cy="2876"/>
                </a:xfrm>
                <a:custGeom>
                  <a:avLst/>
                  <a:gdLst/>
                  <a:ahLst/>
                  <a:cxnLst/>
                  <a:rect l="l" t="t" r="r" b="b"/>
                  <a:pathLst>
                    <a:path w="334" h="40" extrusionOk="0">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flipH="1">
                  <a:off x="7802249" y="4940430"/>
                  <a:ext cx="27678" cy="4026"/>
                </a:xfrm>
                <a:custGeom>
                  <a:avLst/>
                  <a:gdLst/>
                  <a:ahLst/>
                  <a:cxnLst/>
                  <a:rect l="l" t="t" r="r" b="b"/>
                  <a:pathLst>
                    <a:path w="385" h="56" extrusionOk="0">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flipH="1">
                  <a:off x="7743370" y="4945247"/>
                  <a:ext cx="43422" cy="25449"/>
                </a:xfrm>
                <a:custGeom>
                  <a:avLst/>
                  <a:gdLst/>
                  <a:ahLst/>
                  <a:cxnLst/>
                  <a:rect l="l" t="t" r="r" b="b"/>
                  <a:pathLst>
                    <a:path w="604" h="354" extrusionOk="0">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flipH="1">
                  <a:off x="7780537" y="4938848"/>
                  <a:ext cx="22789" cy="28468"/>
                </a:xfrm>
                <a:custGeom>
                  <a:avLst/>
                  <a:gdLst/>
                  <a:ahLst/>
                  <a:cxnLst/>
                  <a:rect l="l" t="t" r="r" b="b"/>
                  <a:pathLst>
                    <a:path w="317" h="396" extrusionOk="0">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flipH="1">
                  <a:off x="7949053" y="4955024"/>
                  <a:ext cx="83392" cy="65420"/>
                </a:xfrm>
                <a:custGeom>
                  <a:avLst/>
                  <a:gdLst/>
                  <a:ahLst/>
                  <a:cxnLst/>
                  <a:rect l="l" t="t" r="r" b="b"/>
                  <a:pathLst>
                    <a:path w="1160" h="910" extrusionOk="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flipH="1">
                  <a:off x="8008649" y="4860702"/>
                  <a:ext cx="3163" cy="94751"/>
                </a:xfrm>
                <a:custGeom>
                  <a:avLst/>
                  <a:gdLst/>
                  <a:ahLst/>
                  <a:cxnLst/>
                  <a:rect l="l" t="t" r="r" b="b"/>
                  <a:pathLst>
                    <a:path w="44" h="1318" extrusionOk="0">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flipH="1">
                  <a:off x="7853077" y="4997440"/>
                  <a:ext cx="67648" cy="3954"/>
                </a:xfrm>
                <a:custGeom>
                  <a:avLst/>
                  <a:gdLst/>
                  <a:ahLst/>
                  <a:cxnLst/>
                  <a:rect l="l" t="t" r="r" b="b"/>
                  <a:pathLst>
                    <a:path w="941" h="55" extrusionOk="0">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flipH="1">
                  <a:off x="7958325" y="4999453"/>
                  <a:ext cx="7836" cy="13012"/>
                </a:xfrm>
                <a:custGeom>
                  <a:avLst/>
                  <a:gdLst/>
                  <a:ahLst/>
                  <a:cxnLst/>
                  <a:rect l="l" t="t" r="r" b="b"/>
                  <a:pathLst>
                    <a:path w="109" h="181" extrusionOk="0">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flipH="1">
                  <a:off x="7973782" y="4978460"/>
                  <a:ext cx="9921" cy="8842"/>
                </a:xfrm>
                <a:custGeom>
                  <a:avLst/>
                  <a:gdLst/>
                  <a:ahLst/>
                  <a:cxnLst/>
                  <a:rect l="l" t="t" r="r" b="b"/>
                  <a:pathLst>
                    <a:path w="138" h="123" extrusionOk="0">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flipH="1">
                  <a:off x="7993911" y="4968036"/>
                  <a:ext cx="13947" cy="5823"/>
                </a:xfrm>
                <a:custGeom>
                  <a:avLst/>
                  <a:gdLst/>
                  <a:ahLst/>
                  <a:cxnLst/>
                  <a:rect l="l" t="t" r="r" b="b"/>
                  <a:pathLst>
                    <a:path w="194" h="81" extrusionOk="0">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flipH="1">
                  <a:off x="8017707" y="4964657"/>
                  <a:ext cx="7548" cy="3738"/>
                </a:xfrm>
                <a:custGeom>
                  <a:avLst/>
                  <a:gdLst/>
                  <a:ahLst/>
                  <a:cxnLst/>
                  <a:rect l="l" t="t" r="r" b="b"/>
                  <a:pathLst>
                    <a:path w="105" h="52" extrusionOk="0">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flipH="1">
                  <a:off x="7802535" y="4914333"/>
                  <a:ext cx="791" cy="27965"/>
                </a:xfrm>
                <a:custGeom>
                  <a:avLst/>
                  <a:gdLst/>
                  <a:ahLst/>
                  <a:cxnLst/>
                  <a:rect l="l" t="t" r="r" b="b"/>
                  <a:pathLst>
                    <a:path w="11" h="389" extrusionOk="0">
                      <a:moveTo>
                        <a:pt x="1" y="1"/>
                      </a:moveTo>
                      <a:lnTo>
                        <a:pt x="11" y="389"/>
                      </a:lnTo>
                      <a:lnTo>
                        <a:pt x="11" y="385"/>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flipH="1">
                  <a:off x="7802540" y="4914333"/>
                  <a:ext cx="206684" cy="35729"/>
                </a:xfrm>
                <a:custGeom>
                  <a:avLst/>
                  <a:gdLst/>
                  <a:ahLst/>
                  <a:cxnLst/>
                  <a:rect l="l" t="t" r="r" b="b"/>
                  <a:pathLst>
                    <a:path w="2875" h="497" extrusionOk="0">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flipH="1">
                  <a:off x="7802536" y="4940430"/>
                  <a:ext cx="27390" cy="2588"/>
                </a:xfrm>
                <a:custGeom>
                  <a:avLst/>
                  <a:gdLst/>
                  <a:ahLst/>
                  <a:cxnLst/>
                  <a:rect l="l" t="t" r="r" b="b"/>
                  <a:pathLst>
                    <a:path w="381" h="36" extrusionOk="0">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flipH="1">
                  <a:off x="8033955" y="4936260"/>
                  <a:ext cx="575" cy="2947"/>
                </a:xfrm>
                <a:custGeom>
                  <a:avLst/>
                  <a:gdLst/>
                  <a:ahLst/>
                  <a:cxnLst/>
                  <a:rect l="l" t="t" r="r" b="b"/>
                  <a:pathLst>
                    <a:path w="8" h="41" extrusionOk="0">
                      <a:moveTo>
                        <a:pt x="1" y="1"/>
                      </a:moveTo>
                      <a:lnTo>
                        <a:pt x="8" y="40"/>
                      </a:lnTo>
                      <a:lnTo>
                        <a:pt x="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flipH="1">
                  <a:off x="8010447" y="4933960"/>
                  <a:ext cx="23580" cy="16822"/>
                </a:xfrm>
                <a:custGeom>
                  <a:avLst/>
                  <a:gdLst/>
                  <a:ahLst/>
                  <a:cxnLst/>
                  <a:rect l="l" t="t" r="r" b="b"/>
                  <a:pathLst>
                    <a:path w="328" h="234" extrusionOk="0">
                      <a:moveTo>
                        <a:pt x="320" y="1"/>
                      </a:moveTo>
                      <a:lnTo>
                        <a:pt x="1" y="33"/>
                      </a:lnTo>
                      <a:lnTo>
                        <a:pt x="1" y="72"/>
                      </a:lnTo>
                      <a:lnTo>
                        <a:pt x="26" y="234"/>
                      </a:lnTo>
                      <a:lnTo>
                        <a:pt x="327" y="223"/>
                      </a:lnTo>
                      <a:cubicBezTo>
                        <a:pt x="324" y="169"/>
                        <a:pt x="320" y="94"/>
                        <a:pt x="320"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flipH="1">
                  <a:off x="8008649" y="4933672"/>
                  <a:ext cx="2372" cy="16391"/>
                </a:xfrm>
                <a:custGeom>
                  <a:avLst/>
                  <a:gdLst/>
                  <a:ahLst/>
                  <a:cxnLst/>
                  <a:rect l="l" t="t" r="r" b="b"/>
                  <a:pathLst>
                    <a:path w="33" h="228" extrusionOk="0">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9"/>
              <p:cNvSpPr/>
              <p:nvPr/>
            </p:nvSpPr>
            <p:spPr>
              <a:xfrm flipH="1">
                <a:off x="7352169" y="2317256"/>
                <a:ext cx="531159" cy="563531"/>
              </a:xfrm>
              <a:custGeom>
                <a:avLst/>
                <a:gdLst/>
                <a:ahLst/>
                <a:cxnLst/>
                <a:rect l="l" t="t" r="r" b="b"/>
                <a:pathLst>
                  <a:path w="10967" h="11636" extrusionOk="0">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flipH="1">
                <a:off x="8108534" y="2060426"/>
                <a:ext cx="254077" cy="497618"/>
              </a:xfrm>
              <a:custGeom>
                <a:avLst/>
                <a:gdLst/>
                <a:ahLst/>
                <a:cxnLst/>
                <a:rect l="l" t="t" r="r" b="b"/>
                <a:pathLst>
                  <a:path w="5246" h="10275" extrusionOk="0">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flipH="1">
                <a:off x="8125245" y="2187557"/>
                <a:ext cx="22134" cy="20002"/>
              </a:xfrm>
              <a:custGeom>
                <a:avLst/>
                <a:gdLst/>
                <a:ahLst/>
                <a:cxnLst/>
                <a:rect l="l" t="t" r="r" b="b"/>
                <a:pathLst>
                  <a:path w="457" h="413" extrusionOk="0">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flipH="1">
                <a:off x="8116237" y="2182036"/>
                <a:ext cx="35501" cy="11139"/>
              </a:xfrm>
              <a:custGeom>
                <a:avLst/>
                <a:gdLst/>
                <a:ahLst/>
                <a:cxnLst/>
                <a:rect l="l" t="t" r="r" b="b"/>
                <a:pathLst>
                  <a:path w="733" h="230" extrusionOk="0">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flipH="1">
                <a:off x="8227291" y="2189688"/>
                <a:ext cx="22812" cy="19953"/>
              </a:xfrm>
              <a:custGeom>
                <a:avLst/>
                <a:gdLst/>
                <a:ahLst/>
                <a:cxnLst/>
                <a:rect l="l" t="t" r="r" b="b"/>
                <a:pathLst>
                  <a:path w="471" h="412" extrusionOk="0">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flipH="1">
                <a:off x="8219106" y="2184264"/>
                <a:ext cx="35743" cy="11042"/>
              </a:xfrm>
              <a:custGeom>
                <a:avLst/>
                <a:gdLst/>
                <a:ahLst/>
                <a:cxnLst/>
                <a:rect l="l" t="t" r="r" b="b"/>
                <a:pathLst>
                  <a:path w="738" h="228" extrusionOk="0">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flipH="1">
                <a:off x="8110277" y="2038196"/>
                <a:ext cx="255433" cy="208249"/>
              </a:xfrm>
              <a:custGeom>
                <a:avLst/>
                <a:gdLst/>
                <a:ahLst/>
                <a:cxnLst/>
                <a:rect l="l" t="t" r="r" b="b"/>
                <a:pathLst>
                  <a:path w="5274" h="4300" extrusionOk="0">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flipH="1">
                <a:off x="8186995" y="2351061"/>
                <a:ext cx="87275" cy="52353"/>
              </a:xfrm>
              <a:custGeom>
                <a:avLst/>
                <a:gdLst/>
                <a:ahLst/>
                <a:cxnLst/>
                <a:rect l="l" t="t" r="r" b="b"/>
                <a:pathLst>
                  <a:path w="1802" h="1081" extrusionOk="0">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flipH="1">
                <a:off x="8220172" y="2167119"/>
                <a:ext cx="35888" cy="5521"/>
              </a:xfrm>
              <a:custGeom>
                <a:avLst/>
                <a:gdLst/>
                <a:ahLst/>
                <a:cxnLst/>
                <a:rect l="l" t="t" r="r" b="b"/>
                <a:pathLst>
                  <a:path w="741" h="114" extrusionOk="0">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flipH="1">
                <a:off x="8121855" y="2150992"/>
                <a:ext cx="35259" cy="8863"/>
              </a:xfrm>
              <a:custGeom>
                <a:avLst/>
                <a:gdLst/>
                <a:ahLst/>
                <a:cxnLst/>
                <a:rect l="l" t="t" r="r" b="b"/>
                <a:pathLst>
                  <a:path w="728" h="183" extrusionOk="0">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flipH="1">
                <a:off x="8173241" y="2285291"/>
                <a:ext cx="42475" cy="14965"/>
              </a:xfrm>
              <a:custGeom>
                <a:avLst/>
                <a:gdLst/>
                <a:ahLst/>
                <a:cxnLst/>
                <a:rect l="l" t="t" r="r" b="b"/>
                <a:pathLst>
                  <a:path w="877" h="309" extrusionOk="0">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flipH="1">
                <a:off x="8315292" y="1999451"/>
                <a:ext cx="80495" cy="77682"/>
              </a:xfrm>
              <a:custGeom>
                <a:avLst/>
                <a:gdLst/>
                <a:ahLst/>
                <a:cxnLst/>
                <a:rect l="l" t="t" r="r" b="b"/>
                <a:pathLst>
                  <a:path w="1662" h="1604" extrusionOk="0">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flipH="1">
                <a:off x="8355587" y="2171817"/>
                <a:ext cx="47900" cy="78892"/>
              </a:xfrm>
              <a:custGeom>
                <a:avLst/>
                <a:gdLst/>
                <a:ahLst/>
                <a:cxnLst/>
                <a:rect l="l" t="t" r="r" b="b"/>
                <a:pathLst>
                  <a:path w="989" h="1629" extrusionOk="0">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flipH="1">
                <a:off x="8366727" y="2187945"/>
                <a:ext cx="21940" cy="44168"/>
              </a:xfrm>
              <a:custGeom>
                <a:avLst/>
                <a:gdLst/>
                <a:ahLst/>
                <a:cxnLst/>
                <a:rect l="l" t="t" r="r" b="b"/>
                <a:pathLst>
                  <a:path w="453" h="912" extrusionOk="0">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flipH="1">
                <a:off x="7720053" y="2405110"/>
                <a:ext cx="955428" cy="792751"/>
              </a:xfrm>
              <a:custGeom>
                <a:avLst/>
                <a:gdLst/>
                <a:ahLst/>
                <a:cxnLst/>
                <a:rect l="l" t="t" r="r" b="b"/>
                <a:pathLst>
                  <a:path w="19727" h="16369" extrusionOk="0">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flipH="1">
                <a:off x="8407070" y="2495676"/>
                <a:ext cx="61025" cy="275567"/>
              </a:xfrm>
              <a:custGeom>
                <a:avLst/>
                <a:gdLst/>
                <a:ahLst/>
                <a:cxnLst/>
                <a:rect l="l" t="t" r="r" b="b"/>
                <a:pathLst>
                  <a:path w="1260" h="5690" extrusionOk="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flipH="1">
                <a:off x="8016273" y="2499309"/>
                <a:ext cx="35985" cy="288643"/>
              </a:xfrm>
              <a:custGeom>
                <a:avLst/>
                <a:gdLst/>
                <a:ahLst/>
                <a:cxnLst/>
                <a:rect l="l" t="t" r="r" b="b"/>
                <a:pathLst>
                  <a:path w="743" h="5960" extrusionOk="0">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flipH="1">
                <a:off x="8275432" y="2450296"/>
                <a:ext cx="90617" cy="42279"/>
              </a:xfrm>
              <a:custGeom>
                <a:avLst/>
                <a:gdLst/>
                <a:ahLst/>
                <a:cxnLst/>
                <a:rect l="l" t="t" r="r" b="b"/>
                <a:pathLst>
                  <a:path w="1871" h="873" extrusionOk="0">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flipH="1">
                <a:off x="8175662" y="2446277"/>
                <a:ext cx="68338" cy="49108"/>
              </a:xfrm>
              <a:custGeom>
                <a:avLst/>
                <a:gdLst/>
                <a:ahLst/>
                <a:cxnLst/>
                <a:rect l="l" t="t" r="r" b="b"/>
                <a:pathLst>
                  <a:path w="1411" h="1014" extrusionOk="0">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flipH="1">
                <a:off x="8248311" y="2475335"/>
                <a:ext cx="15014" cy="131148"/>
              </a:xfrm>
              <a:custGeom>
                <a:avLst/>
                <a:gdLst/>
                <a:ahLst/>
                <a:cxnLst/>
                <a:rect l="l" t="t" r="r" b="b"/>
                <a:pathLst>
                  <a:path w="310" h="2708" extrusionOk="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flipH="1">
                <a:off x="8495167" y="2979504"/>
                <a:ext cx="156195" cy="39519"/>
              </a:xfrm>
              <a:custGeom>
                <a:avLst/>
                <a:gdLst/>
                <a:ahLst/>
                <a:cxnLst/>
                <a:rect l="l" t="t" r="r" b="b"/>
                <a:pathLst>
                  <a:path w="3225" h="816" extrusionOk="0">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flipH="1">
                <a:off x="8493811" y="2960180"/>
                <a:ext cx="142392" cy="59666"/>
              </a:xfrm>
              <a:custGeom>
                <a:avLst/>
                <a:gdLst/>
                <a:ahLst/>
                <a:cxnLst/>
                <a:rect l="l" t="t" r="r" b="b"/>
                <a:pathLst>
                  <a:path w="2940" h="1232" extrusionOk="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flipH="1">
                <a:off x="7734980" y="2699911"/>
                <a:ext cx="77250" cy="110469"/>
              </a:xfrm>
              <a:custGeom>
                <a:avLst/>
                <a:gdLst/>
                <a:ahLst/>
                <a:cxnLst/>
                <a:rect l="l" t="t" r="r" b="b"/>
                <a:pathLst>
                  <a:path w="1595" h="2281" extrusionOk="0">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flipH="1">
                <a:off x="7738128" y="2702332"/>
                <a:ext cx="88196" cy="85963"/>
              </a:xfrm>
              <a:custGeom>
                <a:avLst/>
                <a:gdLst/>
                <a:ahLst/>
                <a:cxnLst/>
                <a:rect l="l" t="t" r="r" b="b"/>
                <a:pathLst>
                  <a:path w="1821" h="1775" extrusionOk="0">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flipH="1">
                <a:off x="8307785" y="2605131"/>
                <a:ext cx="42136" cy="39906"/>
              </a:xfrm>
              <a:custGeom>
                <a:avLst/>
                <a:gdLst/>
                <a:ahLst/>
                <a:cxnLst/>
                <a:rect l="l" t="t" r="r" b="b"/>
                <a:pathLst>
                  <a:path w="870" h="824" extrusionOk="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flipH="1">
                <a:off x="8571303" y="2808493"/>
                <a:ext cx="42330" cy="39858"/>
              </a:xfrm>
              <a:custGeom>
                <a:avLst/>
                <a:gdLst/>
                <a:ahLst/>
                <a:cxnLst/>
                <a:rect l="l" t="t" r="r" b="b"/>
                <a:pathLst>
                  <a:path w="874" h="823" extrusionOk="0">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flipH="1">
                <a:off x="7945853" y="2606293"/>
                <a:ext cx="42136" cy="39906"/>
              </a:xfrm>
              <a:custGeom>
                <a:avLst/>
                <a:gdLst/>
                <a:ahLst/>
                <a:cxnLst/>
                <a:rect l="l" t="t" r="r" b="b"/>
                <a:pathLst>
                  <a:path w="870" h="824" extrusionOk="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flipH="1">
                <a:off x="8026880" y="3084357"/>
                <a:ext cx="42282" cy="39955"/>
              </a:xfrm>
              <a:custGeom>
                <a:avLst/>
                <a:gdLst/>
                <a:ahLst/>
                <a:cxnLst/>
                <a:rect l="l" t="t" r="r" b="b"/>
                <a:pathLst>
                  <a:path w="873" h="825" extrusionOk="0">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flipH="1">
                <a:off x="8335585" y="3084357"/>
                <a:ext cx="42330" cy="39955"/>
              </a:xfrm>
              <a:custGeom>
                <a:avLst/>
                <a:gdLst/>
                <a:ahLst/>
                <a:cxnLst/>
                <a:rect l="l" t="t" r="r" b="b"/>
                <a:pathLst>
                  <a:path w="874" h="825" extrusionOk="0">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flipH="1">
                <a:off x="8212519" y="2910732"/>
                <a:ext cx="42330" cy="39858"/>
              </a:xfrm>
              <a:custGeom>
                <a:avLst/>
                <a:gdLst/>
                <a:ahLst/>
                <a:cxnLst/>
                <a:rect l="l" t="t" r="r" b="b"/>
                <a:pathLst>
                  <a:path w="874" h="823" extrusionOk="0">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flipH="1">
                <a:off x="8151689" y="2708047"/>
                <a:ext cx="23683" cy="22423"/>
              </a:xfrm>
              <a:custGeom>
                <a:avLst/>
                <a:gdLst/>
                <a:ahLst/>
                <a:cxnLst/>
                <a:rect l="l" t="t" r="r" b="b"/>
                <a:pathLst>
                  <a:path w="489" h="463" extrusionOk="0">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flipH="1">
                <a:off x="8117448" y="2554666"/>
                <a:ext cx="23683" cy="22472"/>
              </a:xfrm>
              <a:custGeom>
                <a:avLst/>
                <a:gdLst/>
                <a:ahLst/>
                <a:cxnLst/>
                <a:rect l="l" t="t" r="r" b="b"/>
                <a:pathLst>
                  <a:path w="489" h="464" extrusionOk="0">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flipH="1">
                <a:off x="8336457" y="2823846"/>
                <a:ext cx="23732" cy="22423"/>
              </a:xfrm>
              <a:custGeom>
                <a:avLst/>
                <a:gdLst/>
                <a:ahLst/>
                <a:cxnLst/>
                <a:rect l="l" t="t" r="r" b="b"/>
                <a:pathLst>
                  <a:path w="490" h="463" extrusionOk="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flipH="1">
                <a:off x="8526988" y="2603823"/>
                <a:ext cx="23829" cy="22375"/>
              </a:xfrm>
              <a:custGeom>
                <a:avLst/>
                <a:gdLst/>
                <a:ahLst/>
                <a:cxnLst/>
                <a:rect l="l" t="t" r="r" b="b"/>
                <a:pathLst>
                  <a:path w="492" h="462" extrusionOk="0">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flipH="1">
                <a:off x="8177213" y="3063145"/>
                <a:ext cx="23732" cy="22375"/>
              </a:xfrm>
              <a:custGeom>
                <a:avLst/>
                <a:gdLst/>
                <a:ahLst/>
                <a:cxnLst/>
                <a:rect l="l" t="t" r="r" b="b"/>
                <a:pathLst>
                  <a:path w="490" h="462" extrusionOk="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flipH="1">
                <a:off x="8084417" y="2897365"/>
                <a:ext cx="23683" cy="22423"/>
              </a:xfrm>
              <a:custGeom>
                <a:avLst/>
                <a:gdLst/>
                <a:ahLst/>
                <a:cxnLst/>
                <a:rect l="l" t="t" r="r" b="b"/>
                <a:pathLst>
                  <a:path w="489" h="463" extrusionOk="0">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flipH="1">
                <a:off x="7857555" y="3164991"/>
                <a:ext cx="593008" cy="1690546"/>
              </a:xfrm>
              <a:custGeom>
                <a:avLst/>
                <a:gdLst/>
                <a:ahLst/>
                <a:cxnLst/>
                <a:rect l="l" t="t" r="r" b="b"/>
                <a:pathLst>
                  <a:path w="12244" h="34907" extrusionOk="0">
                    <a:moveTo>
                      <a:pt x="1" y="0"/>
                    </a:moveTo>
                    <a:lnTo>
                      <a:pt x="1" y="34907"/>
                    </a:lnTo>
                    <a:lnTo>
                      <a:pt x="5062" y="34713"/>
                    </a:lnTo>
                    <a:lnTo>
                      <a:pt x="5496" y="4799"/>
                    </a:lnTo>
                    <a:lnTo>
                      <a:pt x="7212" y="34832"/>
                    </a:lnTo>
                    <a:lnTo>
                      <a:pt x="12244" y="34713"/>
                    </a:lnTo>
                    <a:lnTo>
                      <a:pt x="10055" y="611"/>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flipH="1">
                <a:off x="8316988" y="3177442"/>
                <a:ext cx="4940" cy="1671271"/>
              </a:xfrm>
              <a:custGeom>
                <a:avLst/>
                <a:gdLst/>
                <a:ahLst/>
                <a:cxnLst/>
                <a:rect l="l" t="t" r="r" b="b"/>
                <a:pathLst>
                  <a:path w="102" h="34509" extrusionOk="0">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flipH="1">
                <a:off x="7980481" y="3191729"/>
                <a:ext cx="90084" cy="1656984"/>
              </a:xfrm>
              <a:custGeom>
                <a:avLst/>
                <a:gdLst/>
                <a:ahLst/>
                <a:cxnLst/>
                <a:rect l="l" t="t" r="r" b="b"/>
                <a:pathLst>
                  <a:path w="1860" h="34214" extrusionOk="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flipH="1">
                <a:off x="8159680" y="3181268"/>
                <a:ext cx="26493" cy="182823"/>
              </a:xfrm>
              <a:custGeom>
                <a:avLst/>
                <a:gdLst/>
                <a:ahLst/>
                <a:cxnLst/>
                <a:rect l="l" t="t" r="r" b="b"/>
                <a:pathLst>
                  <a:path w="547" h="3775" extrusionOk="0">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flipH="1">
                <a:off x="8189224" y="3198606"/>
                <a:ext cx="25572" cy="24651"/>
              </a:xfrm>
              <a:custGeom>
                <a:avLst/>
                <a:gdLst/>
                <a:ahLst/>
                <a:cxnLst/>
                <a:rect l="l" t="t" r="r" b="b"/>
                <a:pathLst>
                  <a:path w="528" h="509" extrusionOk="0">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flipH="1">
                <a:off x="8016411" y="2913589"/>
                <a:ext cx="669289" cy="285204"/>
              </a:xfrm>
              <a:custGeom>
                <a:avLst/>
                <a:gdLst/>
                <a:ahLst/>
                <a:cxnLst/>
                <a:rect l="l" t="t" r="r" b="b"/>
                <a:pathLst>
                  <a:path w="13819" h="5889" extrusionOk="0">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29"/>
            <p:cNvSpPr/>
            <p:nvPr/>
          </p:nvSpPr>
          <p:spPr>
            <a:xfrm rot="-5400000">
              <a:off x="8133000" y="2006075"/>
              <a:ext cx="87600" cy="27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altLang="ko-KR" dirty="0"/>
              <a:t>Analysis of results</a:t>
            </a:r>
          </a:p>
        </p:txBody>
      </p:sp>
      <p:pic>
        <p:nvPicPr>
          <p:cNvPr id="17" name="그림 16">
            <a:extLst>
              <a:ext uri="{FF2B5EF4-FFF2-40B4-BE49-F238E27FC236}">
                <a16:creationId xmlns:a16="http://schemas.microsoft.com/office/drawing/2014/main" id="{091B4BD3-0A23-4DFF-89DA-E012CF5E3289}"/>
              </a:ext>
            </a:extLst>
          </p:cNvPr>
          <p:cNvPicPr>
            <a:picLocks noChangeAspect="1"/>
          </p:cNvPicPr>
          <p:nvPr/>
        </p:nvPicPr>
        <p:blipFill>
          <a:blip r:embed="rId3"/>
          <a:stretch>
            <a:fillRect/>
          </a:stretch>
        </p:blipFill>
        <p:spPr>
          <a:xfrm>
            <a:off x="3186207" y="2070170"/>
            <a:ext cx="2716167" cy="2520000"/>
          </a:xfrm>
          <a:prstGeom prst="rect">
            <a:avLst/>
          </a:prstGeom>
        </p:spPr>
      </p:pic>
      <p:pic>
        <p:nvPicPr>
          <p:cNvPr id="18" name="그림 17">
            <a:extLst>
              <a:ext uri="{FF2B5EF4-FFF2-40B4-BE49-F238E27FC236}">
                <a16:creationId xmlns:a16="http://schemas.microsoft.com/office/drawing/2014/main" id="{280294D8-59BF-4AB9-97D5-31F2F47AB939}"/>
              </a:ext>
            </a:extLst>
          </p:cNvPr>
          <p:cNvPicPr>
            <a:picLocks noChangeAspect="1"/>
          </p:cNvPicPr>
          <p:nvPr/>
        </p:nvPicPr>
        <p:blipFill>
          <a:blip r:embed="rId4"/>
          <a:stretch>
            <a:fillRect/>
          </a:stretch>
        </p:blipFill>
        <p:spPr>
          <a:xfrm>
            <a:off x="229682" y="2063243"/>
            <a:ext cx="2607653" cy="2520000"/>
          </a:xfrm>
          <a:prstGeom prst="rect">
            <a:avLst/>
          </a:prstGeom>
        </p:spPr>
      </p:pic>
      <p:pic>
        <p:nvPicPr>
          <p:cNvPr id="19" name="그림 18">
            <a:extLst>
              <a:ext uri="{FF2B5EF4-FFF2-40B4-BE49-F238E27FC236}">
                <a16:creationId xmlns:a16="http://schemas.microsoft.com/office/drawing/2014/main" id="{69A9C484-FBBA-4CDB-99D2-C18E2C419E83}"/>
              </a:ext>
            </a:extLst>
          </p:cNvPr>
          <p:cNvPicPr>
            <a:picLocks noChangeAspect="1"/>
          </p:cNvPicPr>
          <p:nvPr/>
        </p:nvPicPr>
        <p:blipFill>
          <a:blip r:embed="rId5"/>
          <a:stretch>
            <a:fillRect/>
          </a:stretch>
        </p:blipFill>
        <p:spPr>
          <a:xfrm>
            <a:off x="6251246" y="2070170"/>
            <a:ext cx="2694579" cy="2520000"/>
          </a:xfrm>
          <a:prstGeom prst="rect">
            <a:avLst/>
          </a:prstGeom>
        </p:spPr>
      </p:pic>
      <p:sp>
        <p:nvSpPr>
          <p:cNvPr id="20" name="Google Shape;189;p25"/>
          <p:cNvSpPr txBox="1"/>
          <p:nvPr/>
        </p:nvSpPr>
        <p:spPr>
          <a:xfrm>
            <a:off x="2837334" y="4662300"/>
            <a:ext cx="3413911" cy="304555"/>
          </a:xfrm>
          <a:prstGeom prst="rect">
            <a:avLst/>
          </a:prstGeom>
          <a:noFill/>
          <a:ln>
            <a:noFill/>
          </a:ln>
        </p:spPr>
        <p:txBody>
          <a:bodyPr spcFirstLastPara="1" wrap="square" lIns="91425" tIns="91425" rIns="91425" bIns="91425" anchor="t" anchorCtr="0">
            <a:noAutofit/>
          </a:bodyPr>
          <a:lstStyle/>
          <a:p>
            <a:pPr lvl="0" algn="ctr"/>
            <a:r>
              <a:rPr lang="en-US" sz="1200" dirty="0">
                <a:solidFill>
                  <a:srgbClr val="434343"/>
                </a:solidFill>
                <a:latin typeface="Anaheim" panose="020B0600000101010101" charset="0"/>
                <a:ea typeface="Barlow ExtraBold"/>
                <a:cs typeface="Barlow ExtraBold"/>
                <a:sym typeface="Barlow ExtraBold"/>
              </a:rPr>
              <a:t>&lt;Our Model Prediction&gt;</a:t>
            </a:r>
          </a:p>
        </p:txBody>
      </p:sp>
      <p:sp>
        <p:nvSpPr>
          <p:cNvPr id="21" name="Google Shape;189;p25"/>
          <p:cNvSpPr txBox="1"/>
          <p:nvPr/>
        </p:nvSpPr>
        <p:spPr>
          <a:xfrm>
            <a:off x="3230486" y="1248148"/>
            <a:ext cx="5343776" cy="594507"/>
          </a:xfrm>
          <a:prstGeom prst="rect">
            <a:avLst/>
          </a:prstGeom>
          <a:noFill/>
          <a:ln>
            <a:noFill/>
          </a:ln>
        </p:spPr>
        <p:txBody>
          <a:bodyPr spcFirstLastPara="1" wrap="square" lIns="91425" tIns="91425" rIns="91425" bIns="91425" anchor="t" anchorCtr="0">
            <a:noAutofit/>
          </a:bodyPr>
          <a:lstStyle/>
          <a:p>
            <a:pPr lvl="0" algn="just"/>
            <a:r>
              <a:rPr lang="en-US" sz="1200" dirty="0">
                <a:solidFill>
                  <a:srgbClr val="434343"/>
                </a:solidFill>
                <a:latin typeface="Anaheim" panose="020B0600000101010101" charset="0"/>
                <a:ea typeface="Barlow ExtraBold"/>
                <a:cs typeface="Barlow ExtraBold"/>
                <a:sym typeface="Barlow ExtraBold"/>
              </a:rPr>
              <a:t>Our model can predict multiple agents trajectory at the same time</a:t>
            </a:r>
          </a:p>
          <a:p>
            <a:pPr lvl="0" algn="just"/>
            <a:r>
              <a:rPr lang="en-US" sz="1200" dirty="0">
                <a:solidFill>
                  <a:srgbClr val="434343"/>
                </a:solidFill>
                <a:latin typeface="Anaheim" panose="020B0600000101010101" charset="0"/>
                <a:ea typeface="Barlow ExtraBold"/>
                <a:cs typeface="Barlow ExtraBold"/>
                <a:sym typeface="Barlow ExtraBold"/>
              </a:rPr>
              <a:t>Read the text of the image, so that it does not intrude on non-drive area.</a:t>
            </a:r>
          </a:p>
          <a:p>
            <a:pPr lvl="0" algn="just"/>
            <a:endParaRPr lang="en-US" sz="1200" dirty="0">
              <a:solidFill>
                <a:srgbClr val="434343"/>
              </a:solidFill>
              <a:latin typeface="Anaheim" panose="020B0600000101010101" charset="0"/>
              <a:ea typeface="Barlow ExtraBold"/>
              <a:cs typeface="Barlow ExtraBold"/>
              <a:sym typeface="Barlow ExtraBold"/>
            </a:endParaRPr>
          </a:p>
        </p:txBody>
      </p:sp>
    </p:spTree>
    <p:extLst>
      <p:ext uri="{BB962C8B-B14F-4D97-AF65-F5344CB8AC3E}">
        <p14:creationId xmlns:p14="http://schemas.microsoft.com/office/powerpoint/2010/main" val="3810781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426"/>
        <p:cNvGrpSpPr/>
        <p:nvPr/>
      </p:nvGrpSpPr>
      <p:grpSpPr>
        <a:xfrm>
          <a:off x="0" y="0"/>
          <a:ext cx="0" cy="0"/>
          <a:chOff x="0" y="0"/>
          <a:chExt cx="0" cy="0"/>
        </a:xfrm>
      </p:grpSpPr>
      <p:sp>
        <p:nvSpPr>
          <p:cNvPr id="427" name="Google Shape;427;p28"/>
          <p:cNvSpPr/>
          <p:nvPr/>
        </p:nvSpPr>
        <p:spPr>
          <a:xfrm>
            <a:off x="6311425" y="1116851"/>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6311425" y="2937576"/>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3711525" y="2937576"/>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3711525" y="1116851"/>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txBox="1">
            <a:spLocks noGrp="1"/>
          </p:cNvSpPr>
          <p:nvPr>
            <p:ph type="ctrTitle"/>
          </p:nvPr>
        </p:nvSpPr>
        <p:spPr>
          <a:xfrm>
            <a:off x="3782799" y="1657625"/>
            <a:ext cx="1754133"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introduction</a:t>
            </a:r>
            <a:endParaRPr dirty="0"/>
          </a:p>
        </p:txBody>
      </p:sp>
      <p:sp>
        <p:nvSpPr>
          <p:cNvPr id="433" name="Google Shape;433;p28"/>
          <p:cNvSpPr txBox="1">
            <a:spLocks noGrp="1"/>
          </p:cNvSpPr>
          <p:nvPr>
            <p:ph type="ctrTitle" idx="2"/>
          </p:nvPr>
        </p:nvSpPr>
        <p:spPr>
          <a:xfrm>
            <a:off x="3782799" y="3482450"/>
            <a:ext cx="2338539" cy="320400"/>
          </a:xfrm>
          <a:prstGeom prst="rect">
            <a:avLst/>
          </a:prstGeom>
        </p:spPr>
        <p:txBody>
          <a:bodyPr spcFirstLastPara="1" wrap="square" lIns="91425" tIns="91425" rIns="91425" bIns="91425" anchor="b" anchorCtr="0">
            <a:noAutofit/>
          </a:bodyPr>
          <a:lstStyle/>
          <a:p>
            <a:r>
              <a:rPr lang="en" dirty="0"/>
              <a:t>03 </a:t>
            </a:r>
            <a:br>
              <a:rPr lang="en" dirty="0"/>
            </a:br>
            <a:r>
              <a:rPr lang="en-US" altLang="ko-KR" dirty="0"/>
              <a:t>RESULTS ANALYSIS</a:t>
            </a:r>
          </a:p>
        </p:txBody>
      </p:sp>
      <p:sp>
        <p:nvSpPr>
          <p:cNvPr id="435" name="Google Shape;435;p28"/>
          <p:cNvSpPr txBox="1">
            <a:spLocks noGrp="1"/>
          </p:cNvSpPr>
          <p:nvPr>
            <p:ph type="ctrTitle" idx="3"/>
          </p:nvPr>
        </p:nvSpPr>
        <p:spPr>
          <a:xfrm>
            <a:off x="6364525" y="1657625"/>
            <a:ext cx="2154900" cy="320400"/>
          </a:xfrm>
          <a:prstGeom prst="rect">
            <a:avLst/>
          </a:prstGeom>
        </p:spPr>
        <p:txBody>
          <a:bodyPr spcFirstLastPara="1" wrap="square" lIns="91425" tIns="91425" rIns="91425" bIns="91425" anchor="b" anchorCtr="0">
            <a:noAutofit/>
          </a:bodyPr>
          <a:lstStyle/>
          <a:p>
            <a:r>
              <a:rPr lang="en" dirty="0"/>
              <a:t>02</a:t>
            </a:r>
            <a:br>
              <a:rPr lang="en" dirty="0"/>
            </a:br>
            <a:r>
              <a:rPr lang="en-US" altLang="ko-KR" dirty="0"/>
              <a:t>METHODOLOGY</a:t>
            </a:r>
            <a:endParaRPr dirty="0"/>
          </a:p>
        </p:txBody>
      </p:sp>
      <p:sp>
        <p:nvSpPr>
          <p:cNvPr id="437" name="Google Shape;437;p28"/>
          <p:cNvSpPr txBox="1">
            <a:spLocks noGrp="1"/>
          </p:cNvSpPr>
          <p:nvPr>
            <p:ph type="ctrTitle" idx="4"/>
          </p:nvPr>
        </p:nvSpPr>
        <p:spPr>
          <a:xfrm>
            <a:off x="6364525" y="3482450"/>
            <a:ext cx="18999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 CONCLUSIONS</a:t>
            </a:r>
            <a:endParaRPr/>
          </a:p>
        </p:txBody>
      </p:sp>
      <p:grpSp>
        <p:nvGrpSpPr>
          <p:cNvPr id="439" name="Google Shape;439;p28"/>
          <p:cNvGrpSpPr/>
          <p:nvPr/>
        </p:nvGrpSpPr>
        <p:grpSpPr>
          <a:xfrm>
            <a:off x="0" y="982900"/>
            <a:ext cx="4600713" cy="3725949"/>
            <a:chOff x="0" y="982900"/>
            <a:chExt cx="4600713" cy="3725949"/>
          </a:xfrm>
        </p:grpSpPr>
        <p:grpSp>
          <p:nvGrpSpPr>
            <p:cNvPr id="440" name="Google Shape;440;p28"/>
            <p:cNvGrpSpPr/>
            <p:nvPr/>
          </p:nvGrpSpPr>
          <p:grpSpPr>
            <a:xfrm>
              <a:off x="411575" y="982900"/>
              <a:ext cx="2214990" cy="3181003"/>
              <a:chOff x="624596" y="982906"/>
              <a:chExt cx="2001980" cy="3181003"/>
            </a:xfrm>
          </p:grpSpPr>
          <p:sp>
            <p:nvSpPr>
              <p:cNvPr id="441" name="Google Shape;441;p28"/>
              <p:cNvSpPr/>
              <p:nvPr/>
            </p:nvSpPr>
            <p:spPr>
              <a:xfrm>
                <a:off x="692176" y="1142009"/>
                <a:ext cx="1934400" cy="3021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624596" y="982906"/>
                <a:ext cx="1881817" cy="2984405"/>
              </a:xfrm>
              <a:custGeom>
                <a:avLst/>
                <a:gdLst/>
                <a:ahLst/>
                <a:cxnLst/>
                <a:rect l="l" t="t" r="r" b="b"/>
                <a:pathLst>
                  <a:path w="53747" h="74336" extrusionOk="0">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8"/>
            <p:cNvGrpSpPr/>
            <p:nvPr/>
          </p:nvGrpSpPr>
          <p:grpSpPr>
            <a:xfrm>
              <a:off x="0" y="4397412"/>
              <a:ext cx="4600713" cy="150450"/>
              <a:chOff x="0" y="4397412"/>
              <a:chExt cx="4600713" cy="150450"/>
            </a:xfrm>
          </p:grpSpPr>
          <p:sp>
            <p:nvSpPr>
              <p:cNvPr id="444" name="Google Shape;444;p28"/>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8"/>
            <p:cNvGrpSpPr/>
            <p:nvPr/>
          </p:nvGrpSpPr>
          <p:grpSpPr>
            <a:xfrm>
              <a:off x="2072827" y="1904259"/>
              <a:ext cx="1418990" cy="2804590"/>
              <a:chOff x="2072827" y="1904259"/>
              <a:chExt cx="1418990" cy="2804590"/>
            </a:xfrm>
          </p:grpSpPr>
          <p:sp>
            <p:nvSpPr>
              <p:cNvPr id="450" name="Google Shape;450;p28"/>
              <p:cNvSpPr/>
              <p:nvPr/>
            </p:nvSpPr>
            <p:spPr>
              <a:xfrm>
                <a:off x="2399847" y="1904259"/>
                <a:ext cx="391230" cy="380866"/>
              </a:xfrm>
              <a:custGeom>
                <a:avLst/>
                <a:gdLst/>
                <a:ahLst/>
                <a:cxnLst/>
                <a:rect l="l" t="t" r="r" b="b"/>
                <a:pathLst>
                  <a:path w="11174" h="10878" extrusionOk="0">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2789784" y="2455395"/>
                <a:ext cx="313327" cy="524242"/>
              </a:xfrm>
              <a:custGeom>
                <a:avLst/>
                <a:gdLst/>
                <a:ahLst/>
                <a:cxnLst/>
                <a:rect l="l" t="t" r="r" b="b"/>
                <a:pathLst>
                  <a:path w="8949" h="14973" extrusionOk="0">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2724205" y="2358410"/>
                <a:ext cx="176358" cy="233253"/>
              </a:xfrm>
              <a:custGeom>
                <a:avLst/>
                <a:gdLst/>
                <a:ahLst/>
                <a:cxnLst/>
                <a:rect l="l" t="t" r="r" b="b"/>
                <a:pathLst>
                  <a:path w="5037" h="6662" extrusionOk="0">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2853507" y="2457531"/>
                <a:ext cx="1646" cy="8858"/>
              </a:xfrm>
              <a:custGeom>
                <a:avLst/>
                <a:gdLst/>
                <a:ahLst/>
                <a:cxnLst/>
                <a:rect l="l" t="t" r="r" b="b"/>
                <a:pathLst>
                  <a:path w="47" h="253" extrusionOk="0">
                    <a:moveTo>
                      <a:pt x="0" y="1"/>
                    </a:moveTo>
                    <a:lnTo>
                      <a:pt x="0" y="252"/>
                    </a:lnTo>
                    <a:lnTo>
                      <a:pt x="47" y="252"/>
                    </a:lnTo>
                    <a:lnTo>
                      <a:pt x="47"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2759253" y="2491738"/>
                <a:ext cx="149959" cy="113756"/>
              </a:xfrm>
              <a:custGeom>
                <a:avLst/>
                <a:gdLst/>
                <a:ahLst/>
                <a:cxnLst/>
                <a:rect l="l" t="t" r="r" b="b"/>
                <a:pathLst>
                  <a:path w="4283" h="3249" extrusionOk="0">
                    <a:moveTo>
                      <a:pt x="4200" y="1"/>
                    </a:moveTo>
                    <a:lnTo>
                      <a:pt x="0" y="2829"/>
                    </a:lnTo>
                    <a:lnTo>
                      <a:pt x="270" y="3248"/>
                    </a:lnTo>
                    <a:lnTo>
                      <a:pt x="4282" y="374"/>
                    </a:lnTo>
                    <a:lnTo>
                      <a:pt x="420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3066000" y="2936365"/>
                <a:ext cx="112040" cy="66769"/>
              </a:xfrm>
              <a:custGeom>
                <a:avLst/>
                <a:gdLst/>
                <a:ahLst/>
                <a:cxnLst/>
                <a:rect l="l" t="t" r="r" b="b"/>
                <a:pathLst>
                  <a:path w="3200" h="1907" extrusionOk="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2668115" y="4444154"/>
                <a:ext cx="84660" cy="183781"/>
              </a:xfrm>
              <a:custGeom>
                <a:avLst/>
                <a:gdLst/>
                <a:ahLst/>
                <a:cxnLst/>
                <a:rect l="l" t="t" r="r" b="b"/>
                <a:pathLst>
                  <a:path w="2418" h="5249" extrusionOk="0">
                    <a:moveTo>
                      <a:pt x="152" y="1"/>
                    </a:moveTo>
                    <a:lnTo>
                      <a:pt x="1" y="5249"/>
                    </a:lnTo>
                    <a:lnTo>
                      <a:pt x="2266" y="5249"/>
                    </a:lnTo>
                    <a:lnTo>
                      <a:pt x="241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2119709" y="4233657"/>
                <a:ext cx="166414" cy="190433"/>
              </a:xfrm>
              <a:custGeom>
                <a:avLst/>
                <a:gdLst/>
                <a:ahLst/>
                <a:cxnLst/>
                <a:rect l="l" t="t" r="r" b="b"/>
                <a:pathLst>
                  <a:path w="4753" h="5439" extrusionOk="0">
                    <a:moveTo>
                      <a:pt x="2656" y="1"/>
                    </a:moveTo>
                    <a:lnTo>
                      <a:pt x="0" y="4585"/>
                    </a:lnTo>
                    <a:lnTo>
                      <a:pt x="2096" y="5438"/>
                    </a:lnTo>
                    <a:lnTo>
                      <a:pt x="4753" y="859"/>
                    </a:lnTo>
                    <a:lnTo>
                      <a:pt x="26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2072827" y="4366600"/>
                <a:ext cx="225516" cy="194775"/>
              </a:xfrm>
              <a:custGeom>
                <a:avLst/>
                <a:gdLst/>
                <a:ahLst/>
                <a:cxnLst/>
                <a:rect l="l" t="t" r="r" b="b"/>
                <a:pathLst>
                  <a:path w="6441" h="5563" extrusionOk="0">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643536" y="4618587"/>
                <a:ext cx="241411" cy="90262"/>
              </a:xfrm>
              <a:custGeom>
                <a:avLst/>
                <a:gdLst/>
                <a:ahLst/>
                <a:cxnLst/>
                <a:rect l="l" t="t" r="r" b="b"/>
                <a:pathLst>
                  <a:path w="6895" h="2578" extrusionOk="0">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2670670" y="4520551"/>
                <a:ext cx="665" cy="18417"/>
              </a:xfrm>
              <a:custGeom>
                <a:avLst/>
                <a:gdLst/>
                <a:ahLst/>
                <a:cxnLst/>
                <a:rect l="l" t="t" r="r" b="b"/>
                <a:pathLst>
                  <a:path w="19" h="526" extrusionOk="0">
                    <a:moveTo>
                      <a:pt x="18" y="1"/>
                    </a:moveTo>
                    <a:lnTo>
                      <a:pt x="0" y="526"/>
                    </a:lnTo>
                    <a:lnTo>
                      <a:pt x="4" y="526"/>
                    </a:lnTo>
                    <a:lnTo>
                      <a:pt x="18"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2670776" y="4520551"/>
                <a:ext cx="79828" cy="18417"/>
              </a:xfrm>
              <a:custGeom>
                <a:avLst/>
                <a:gdLst/>
                <a:ahLst/>
                <a:cxnLst/>
                <a:rect l="l" t="t" r="r" b="b"/>
                <a:pathLst>
                  <a:path w="2280" h="526" extrusionOk="0">
                    <a:moveTo>
                      <a:pt x="15" y="1"/>
                    </a:moveTo>
                    <a:lnTo>
                      <a:pt x="1" y="526"/>
                    </a:lnTo>
                    <a:lnTo>
                      <a:pt x="2265" y="526"/>
                    </a:lnTo>
                    <a:lnTo>
                      <a:pt x="2280"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2164701" y="4300391"/>
                <a:ext cx="9313" cy="16141"/>
              </a:xfrm>
              <a:custGeom>
                <a:avLst/>
                <a:gdLst/>
                <a:ahLst/>
                <a:cxnLst/>
                <a:rect l="l" t="t" r="r" b="b"/>
                <a:pathLst>
                  <a:path w="266" h="461" extrusionOk="0">
                    <a:moveTo>
                      <a:pt x="266" y="0"/>
                    </a:moveTo>
                    <a:lnTo>
                      <a:pt x="1" y="456"/>
                    </a:lnTo>
                    <a:lnTo>
                      <a:pt x="1" y="460"/>
                    </a:lnTo>
                    <a:lnTo>
                      <a:pt x="26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2164701" y="4300391"/>
                <a:ext cx="82700" cy="46041"/>
              </a:xfrm>
              <a:custGeom>
                <a:avLst/>
                <a:gdLst/>
                <a:ahLst/>
                <a:cxnLst/>
                <a:rect l="l" t="t" r="r" b="b"/>
                <a:pathLst>
                  <a:path w="2362" h="1315" extrusionOk="0">
                    <a:moveTo>
                      <a:pt x="266" y="0"/>
                    </a:moveTo>
                    <a:lnTo>
                      <a:pt x="1" y="460"/>
                    </a:lnTo>
                    <a:lnTo>
                      <a:pt x="2100" y="1314"/>
                    </a:lnTo>
                    <a:lnTo>
                      <a:pt x="2362" y="858"/>
                    </a:lnTo>
                    <a:lnTo>
                      <a:pt x="26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2427857" y="2340868"/>
                <a:ext cx="454952" cy="501659"/>
              </a:xfrm>
              <a:custGeom>
                <a:avLst/>
                <a:gdLst/>
                <a:ahLst/>
                <a:cxnLst/>
                <a:rect l="l" t="t" r="r" b="b"/>
                <a:pathLst>
                  <a:path w="12994" h="14328" extrusionOk="0">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2564687" y="2178829"/>
                <a:ext cx="194599" cy="293475"/>
              </a:xfrm>
              <a:custGeom>
                <a:avLst/>
                <a:gdLst/>
                <a:ahLst/>
                <a:cxnLst/>
                <a:rect l="l" t="t" r="r" b="b"/>
                <a:pathLst>
                  <a:path w="5558" h="8382" extrusionOk="0">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2657436" y="2245668"/>
                <a:ext cx="11484" cy="9839"/>
              </a:xfrm>
              <a:custGeom>
                <a:avLst/>
                <a:gdLst/>
                <a:ahLst/>
                <a:cxnLst/>
                <a:rect l="l" t="t" r="r" b="b"/>
                <a:pathLst>
                  <a:path w="328" h="281" extrusionOk="0">
                    <a:moveTo>
                      <a:pt x="1" y="0"/>
                    </a:moveTo>
                    <a:lnTo>
                      <a:pt x="327" y="280"/>
                    </a:lnTo>
                    <a:lnTo>
                      <a:pt x="327" y="28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2664368" y="2279351"/>
                <a:ext cx="280" cy="2066"/>
              </a:xfrm>
              <a:custGeom>
                <a:avLst/>
                <a:gdLst/>
                <a:ahLst/>
                <a:cxnLst/>
                <a:rect l="l" t="t" r="r" b="b"/>
                <a:pathLst>
                  <a:path w="8" h="59" extrusionOk="0">
                    <a:moveTo>
                      <a:pt x="8" y="0"/>
                    </a:moveTo>
                    <a:cubicBezTo>
                      <a:pt x="4" y="22"/>
                      <a:pt x="4" y="40"/>
                      <a:pt x="0" y="58"/>
                    </a:cubicBezTo>
                    <a:lnTo>
                      <a:pt x="0" y="58"/>
                    </a:lnTo>
                    <a:cubicBezTo>
                      <a:pt x="4" y="40"/>
                      <a:pt x="4" y="22"/>
                      <a:pt x="8"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2606562" y="2210096"/>
                <a:ext cx="62357" cy="71320"/>
              </a:xfrm>
              <a:custGeom>
                <a:avLst/>
                <a:gdLst/>
                <a:ahLst/>
                <a:cxnLst/>
                <a:rect l="l" t="t" r="r" b="b"/>
                <a:pathLst>
                  <a:path w="1781" h="2037" extrusionOk="0">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2480236" y="1964936"/>
                <a:ext cx="258952" cy="296171"/>
              </a:xfrm>
              <a:custGeom>
                <a:avLst/>
                <a:gdLst/>
                <a:ahLst/>
                <a:cxnLst/>
                <a:rect l="l" t="t" r="r" b="b"/>
                <a:pathLst>
                  <a:path w="7396" h="8459" extrusionOk="0">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2465671" y="1949286"/>
                <a:ext cx="221209" cy="210880"/>
              </a:xfrm>
              <a:custGeom>
                <a:avLst/>
                <a:gdLst/>
                <a:ahLst/>
                <a:cxnLst/>
                <a:rect l="l" t="t" r="r" b="b"/>
                <a:pathLst>
                  <a:path w="6318" h="6023" extrusionOk="0">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2571234" y="2842496"/>
                <a:ext cx="298517" cy="1678079"/>
              </a:xfrm>
              <a:custGeom>
                <a:avLst/>
                <a:gdLst/>
                <a:ahLst/>
                <a:cxnLst/>
                <a:rect l="l" t="t" r="r" b="b"/>
                <a:pathLst>
                  <a:path w="8526" h="47928" extrusionOk="0">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2644516" y="4479376"/>
                <a:ext cx="140925" cy="45131"/>
              </a:xfrm>
              <a:custGeom>
                <a:avLst/>
                <a:gdLst/>
                <a:ahLst/>
                <a:cxnLst/>
                <a:rect l="l" t="t" r="r" b="b"/>
                <a:pathLst>
                  <a:path w="4025" h="1289" extrusionOk="0">
                    <a:moveTo>
                      <a:pt x="0" y="0"/>
                    </a:moveTo>
                    <a:lnTo>
                      <a:pt x="166" y="1288"/>
                    </a:lnTo>
                    <a:lnTo>
                      <a:pt x="3762" y="1288"/>
                    </a:lnTo>
                    <a:lnTo>
                      <a:pt x="4024" y="14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2643641" y="3424583"/>
                <a:ext cx="4307" cy="41035"/>
              </a:xfrm>
              <a:custGeom>
                <a:avLst/>
                <a:gdLst/>
                <a:ahLst/>
                <a:cxnLst/>
                <a:rect l="l" t="t" r="r" b="b"/>
                <a:pathLst>
                  <a:path w="123" h="1172" extrusionOk="0">
                    <a:moveTo>
                      <a:pt x="0" y="1"/>
                    </a:moveTo>
                    <a:lnTo>
                      <a:pt x="0" y="4"/>
                    </a:lnTo>
                    <a:cubicBezTo>
                      <a:pt x="43" y="395"/>
                      <a:pt x="83" y="785"/>
                      <a:pt x="122" y="1172"/>
                    </a:cubicBezTo>
                    <a:lnTo>
                      <a:pt x="122" y="1172"/>
                    </a:lnTo>
                    <a:cubicBezTo>
                      <a:pt x="83" y="785"/>
                      <a:pt x="43" y="395"/>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2643641" y="3130125"/>
                <a:ext cx="72406" cy="421936"/>
              </a:xfrm>
              <a:custGeom>
                <a:avLst/>
                <a:gdLst/>
                <a:ahLst/>
                <a:cxnLst/>
                <a:rect l="l" t="t" r="r" b="b"/>
                <a:pathLst>
                  <a:path w="2068" h="12051" extrusionOk="0">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2162670" y="2842496"/>
                <a:ext cx="559430" cy="1494228"/>
              </a:xfrm>
              <a:custGeom>
                <a:avLst/>
                <a:gdLst/>
                <a:ahLst/>
                <a:cxnLst/>
                <a:rect l="l" t="t" r="r" b="b"/>
                <a:pathLst>
                  <a:path w="15978" h="42677" extrusionOk="0">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2148980" y="4247137"/>
                <a:ext cx="153460" cy="99926"/>
              </a:xfrm>
              <a:custGeom>
                <a:avLst/>
                <a:gdLst/>
                <a:ahLst/>
                <a:cxnLst/>
                <a:rect l="l" t="t" r="r" b="b"/>
                <a:pathLst>
                  <a:path w="4383" h="2854" extrusionOk="0">
                    <a:moveTo>
                      <a:pt x="284" y="0"/>
                    </a:moveTo>
                    <a:lnTo>
                      <a:pt x="1" y="1403"/>
                    </a:lnTo>
                    <a:lnTo>
                      <a:pt x="3551" y="2853"/>
                    </a:lnTo>
                    <a:lnTo>
                      <a:pt x="4383" y="1891"/>
                    </a:lnTo>
                    <a:lnTo>
                      <a:pt x="2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2625784" y="2083314"/>
                <a:ext cx="17506" cy="22863"/>
              </a:xfrm>
              <a:custGeom>
                <a:avLst/>
                <a:gdLst/>
                <a:ahLst/>
                <a:cxnLst/>
                <a:rect l="l" t="t" r="r" b="b"/>
                <a:pathLst>
                  <a:path w="500" h="653" extrusionOk="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2696300" y="2067594"/>
                <a:ext cx="17611" cy="22898"/>
              </a:xfrm>
              <a:custGeom>
                <a:avLst/>
                <a:gdLst/>
                <a:ahLst/>
                <a:cxnLst/>
                <a:rect l="l" t="t" r="r" b="b"/>
                <a:pathLst>
                  <a:path w="503" h="654" extrusionOk="0">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2700817" y="2060801"/>
                <a:ext cx="14110" cy="9138"/>
              </a:xfrm>
              <a:custGeom>
                <a:avLst/>
                <a:gdLst/>
                <a:ahLst/>
                <a:cxnLst/>
                <a:rect l="l" t="t" r="r" b="b"/>
                <a:pathLst>
                  <a:path w="403" h="261" extrusionOk="0">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2678443" y="2096759"/>
                <a:ext cx="31196" cy="44116"/>
              </a:xfrm>
              <a:custGeom>
                <a:avLst/>
                <a:gdLst/>
                <a:ahLst/>
                <a:cxnLst/>
                <a:rect l="l" t="t" r="r" b="b"/>
                <a:pathLst>
                  <a:path w="891" h="1260" extrusionOk="0">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2620147" y="2156876"/>
                <a:ext cx="50558" cy="16176"/>
              </a:xfrm>
              <a:custGeom>
                <a:avLst/>
                <a:gdLst/>
                <a:ahLst/>
                <a:cxnLst/>
                <a:rect l="l" t="t" r="r" b="b"/>
                <a:pathLst>
                  <a:path w="1444" h="462" extrusionOk="0">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2484893" y="2137129"/>
                <a:ext cx="74472" cy="66174"/>
              </a:xfrm>
              <a:custGeom>
                <a:avLst/>
                <a:gdLst/>
                <a:ahLst/>
                <a:cxnLst/>
                <a:rect l="l" t="t" r="r" b="b"/>
                <a:pathLst>
                  <a:path w="2127" h="1890" extrusionOk="0">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2594623" y="2046096"/>
                <a:ext cx="44011" cy="22968"/>
              </a:xfrm>
              <a:custGeom>
                <a:avLst/>
                <a:gdLst/>
                <a:ahLst/>
                <a:cxnLst/>
                <a:rect l="l" t="t" r="r" b="b"/>
                <a:pathLst>
                  <a:path w="1257" h="656" extrusionOk="0">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2677183" y="2017490"/>
                <a:ext cx="39249" cy="11554"/>
              </a:xfrm>
              <a:custGeom>
                <a:avLst/>
                <a:gdLst/>
                <a:ahLst/>
                <a:cxnLst/>
                <a:rect l="l" t="t" r="r" b="b"/>
                <a:pathLst>
                  <a:path w="1121" h="330" extrusionOk="0">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205911" y="4422306"/>
                <a:ext cx="41490" cy="20972"/>
              </a:xfrm>
              <a:custGeom>
                <a:avLst/>
                <a:gdLst/>
                <a:ahLst/>
                <a:cxnLst/>
                <a:rect l="l" t="t" r="r" b="b"/>
                <a:pathLst>
                  <a:path w="1185" h="599" extrusionOk="0">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2206051" y="4400633"/>
                <a:ext cx="35713" cy="25594"/>
              </a:xfrm>
              <a:custGeom>
                <a:avLst/>
                <a:gdLst/>
                <a:ahLst/>
                <a:cxnLst/>
                <a:rect l="l" t="t" r="r" b="b"/>
                <a:pathLst>
                  <a:path w="1020" h="731" extrusionOk="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2753336" y="4612390"/>
                <a:ext cx="49683" cy="20202"/>
              </a:xfrm>
              <a:custGeom>
                <a:avLst/>
                <a:gdLst/>
                <a:ahLst/>
                <a:cxnLst/>
                <a:rect l="l" t="t" r="r" b="b"/>
                <a:pathLst>
                  <a:path w="1419" h="577" extrusionOk="0">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2753476" y="4593763"/>
                <a:ext cx="30811" cy="36063"/>
              </a:xfrm>
              <a:custGeom>
                <a:avLst/>
                <a:gdLst/>
                <a:ahLst/>
                <a:cxnLst/>
                <a:rect l="l" t="t" r="r" b="b"/>
                <a:pathLst>
                  <a:path w="880" h="1030" extrusionOk="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2630301" y="2076522"/>
                <a:ext cx="14005" cy="9138"/>
              </a:xfrm>
              <a:custGeom>
                <a:avLst/>
                <a:gdLst/>
                <a:ahLst/>
                <a:cxnLst/>
                <a:rect l="l" t="t" r="r" b="b"/>
                <a:pathLst>
                  <a:path w="400" h="261" extrusionOk="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2470853" y="2821103"/>
                <a:ext cx="346484" cy="35853"/>
              </a:xfrm>
              <a:custGeom>
                <a:avLst/>
                <a:gdLst/>
                <a:ahLst/>
                <a:cxnLst/>
                <a:rect l="l" t="t" r="r" b="b"/>
                <a:pathLst>
                  <a:path w="9896" h="1024" extrusionOk="0">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2513323" y="2818617"/>
                <a:ext cx="19397" cy="41490"/>
              </a:xfrm>
              <a:custGeom>
                <a:avLst/>
                <a:gdLst/>
                <a:ahLst/>
                <a:cxnLst/>
                <a:rect l="l" t="t" r="r" b="b"/>
                <a:pathLst>
                  <a:path w="554" h="1185" extrusionOk="0">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2513323" y="2818617"/>
                <a:ext cx="19257" cy="41490"/>
              </a:xfrm>
              <a:custGeom>
                <a:avLst/>
                <a:gdLst/>
                <a:ahLst/>
                <a:cxnLst/>
                <a:rect l="l" t="t" r="r" b="b"/>
                <a:pathLst>
                  <a:path w="550" h="1185" extrusionOk="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2772348" y="2818617"/>
                <a:ext cx="19467" cy="41490"/>
              </a:xfrm>
              <a:custGeom>
                <a:avLst/>
                <a:gdLst/>
                <a:ahLst/>
                <a:cxnLst/>
                <a:rect l="l" t="t" r="r" b="b"/>
                <a:pathLst>
                  <a:path w="556" h="1185" extrusionOk="0">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2643396" y="2818617"/>
                <a:ext cx="19362" cy="41490"/>
              </a:xfrm>
              <a:custGeom>
                <a:avLst/>
                <a:gdLst/>
                <a:ahLst/>
                <a:cxnLst/>
                <a:rect l="l" t="t" r="r" b="b"/>
                <a:pathLst>
                  <a:path w="553" h="1185" extrusionOk="0">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2475381" y="2091484"/>
                <a:ext cx="1013577" cy="907769"/>
              </a:xfrm>
              <a:custGeom>
                <a:avLst/>
                <a:gdLst/>
                <a:ahLst/>
                <a:cxnLst/>
                <a:rect l="l" t="t" r="r" b="b"/>
                <a:pathLst>
                  <a:path w="28949" h="25927" extrusionOk="0">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2509787" y="2116997"/>
                <a:ext cx="982031" cy="1171798"/>
              </a:xfrm>
              <a:custGeom>
                <a:avLst/>
                <a:gdLst/>
                <a:ahLst/>
                <a:cxnLst/>
                <a:rect l="l" t="t" r="r" b="b"/>
                <a:pathLst>
                  <a:path w="28048" h="33468" extrusionOk="0">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3247996" y="2515617"/>
                <a:ext cx="9663" cy="52449"/>
              </a:xfrm>
              <a:custGeom>
                <a:avLst/>
                <a:gdLst/>
                <a:ahLst/>
                <a:cxnLst/>
                <a:rect l="l" t="t" r="r" b="b"/>
                <a:pathLst>
                  <a:path w="276" h="1498" extrusionOk="0">
                    <a:moveTo>
                      <a:pt x="0" y="0"/>
                    </a:moveTo>
                    <a:lnTo>
                      <a:pt x="14" y="1497"/>
                    </a:lnTo>
                    <a:lnTo>
                      <a:pt x="276" y="1494"/>
                    </a:lnTo>
                    <a:lnTo>
                      <a:pt x="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3246315" y="2340798"/>
                <a:ext cx="10364" cy="125065"/>
              </a:xfrm>
              <a:custGeom>
                <a:avLst/>
                <a:gdLst/>
                <a:ahLst/>
                <a:cxnLst/>
                <a:rect l="l" t="t" r="r" b="b"/>
                <a:pathLst>
                  <a:path w="296" h="3572" extrusionOk="0">
                    <a:moveTo>
                      <a:pt x="264" y="0"/>
                    </a:moveTo>
                    <a:lnTo>
                      <a:pt x="1" y="4"/>
                    </a:lnTo>
                    <a:lnTo>
                      <a:pt x="34" y="3572"/>
                    </a:lnTo>
                    <a:lnTo>
                      <a:pt x="295" y="3572"/>
                    </a:lnTo>
                    <a:lnTo>
                      <a:pt x="2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3105459" y="2917633"/>
                <a:ext cx="72581" cy="85501"/>
              </a:xfrm>
              <a:custGeom>
                <a:avLst/>
                <a:gdLst/>
                <a:ahLst/>
                <a:cxnLst/>
                <a:rect l="l" t="t" r="r" b="b"/>
                <a:pathLst>
                  <a:path w="2073" h="2442" extrusionOk="0">
                    <a:moveTo>
                      <a:pt x="1375" y="0"/>
                    </a:moveTo>
                    <a:lnTo>
                      <a:pt x="1" y="1486"/>
                    </a:lnTo>
                    <a:lnTo>
                      <a:pt x="539" y="2441"/>
                    </a:lnTo>
                    <a:lnTo>
                      <a:pt x="2072" y="719"/>
                    </a:lnTo>
                    <a:lnTo>
                      <a:pt x="1375"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2592592" y="2194375"/>
                <a:ext cx="843906" cy="1008185"/>
              </a:xfrm>
              <a:custGeom>
                <a:avLst/>
                <a:gdLst/>
                <a:ahLst/>
                <a:cxnLst/>
                <a:rect l="l" t="t" r="r" b="b"/>
                <a:pathLst>
                  <a:path w="24103" h="28795" extrusionOk="0">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2614090" y="2645304"/>
                <a:ext cx="70060" cy="105878"/>
              </a:xfrm>
              <a:custGeom>
                <a:avLst/>
                <a:gdLst/>
                <a:ahLst/>
                <a:cxnLst/>
                <a:rect l="l" t="t" r="r" b="b"/>
                <a:pathLst>
                  <a:path w="2001" h="3024" extrusionOk="0">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2359722" y="2457075"/>
                <a:ext cx="287488" cy="370957"/>
              </a:xfrm>
              <a:custGeom>
                <a:avLst/>
                <a:gdLst/>
                <a:ahLst/>
                <a:cxnLst/>
                <a:rect l="l" t="t" r="r" b="b"/>
                <a:pathLst>
                  <a:path w="8211" h="10595" extrusionOk="0">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2356851" y="2359775"/>
                <a:ext cx="170931" cy="212176"/>
              </a:xfrm>
              <a:custGeom>
                <a:avLst/>
                <a:gdLst/>
                <a:ahLst/>
                <a:cxnLst/>
                <a:rect l="l" t="t" r="r" b="b"/>
                <a:pathLst>
                  <a:path w="4882" h="6060" extrusionOk="0">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2348168" y="2472376"/>
                <a:ext cx="146702" cy="110640"/>
              </a:xfrm>
              <a:custGeom>
                <a:avLst/>
                <a:gdLst/>
                <a:ahLst/>
                <a:cxnLst/>
                <a:rect l="l" t="t" r="r" b="b"/>
                <a:pathLst>
                  <a:path w="4190" h="3160" extrusionOk="0">
                    <a:moveTo>
                      <a:pt x="83" y="1"/>
                    </a:moveTo>
                    <a:lnTo>
                      <a:pt x="1" y="370"/>
                    </a:lnTo>
                    <a:lnTo>
                      <a:pt x="3856" y="3160"/>
                    </a:lnTo>
                    <a:lnTo>
                      <a:pt x="4190" y="2786"/>
                    </a:lnTo>
                    <a:lnTo>
                      <a:pt x="83"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2661112" y="2623946"/>
                <a:ext cx="78953" cy="98700"/>
              </a:xfrm>
              <a:custGeom>
                <a:avLst/>
                <a:gdLst/>
                <a:ahLst/>
                <a:cxnLst/>
                <a:rect l="l" t="t" r="r" b="b"/>
                <a:pathLst>
                  <a:path w="2255" h="2819" extrusionOk="0">
                    <a:moveTo>
                      <a:pt x="1802" y="0"/>
                    </a:moveTo>
                    <a:lnTo>
                      <a:pt x="0" y="610"/>
                    </a:lnTo>
                    <a:lnTo>
                      <a:pt x="657" y="2818"/>
                    </a:lnTo>
                    <a:lnTo>
                      <a:pt x="2254" y="1881"/>
                    </a:lnTo>
                    <a:lnTo>
                      <a:pt x="180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431;p28"/>
          <p:cNvSpPr txBox="1">
            <a:spLocks/>
          </p:cNvSpPr>
          <p:nvPr/>
        </p:nvSpPr>
        <p:spPr>
          <a:xfrm>
            <a:off x="1052585" y="2473955"/>
            <a:ext cx="888244" cy="32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rgbClr val="434343"/>
                </a:solidFill>
                <a:latin typeface="Staatliches"/>
                <a:ea typeface="Staatliches"/>
                <a:cs typeface="Staatliches"/>
                <a:sym typeface="Staatliches"/>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r>
              <a:rPr lang="en-US" dirty="0"/>
              <a:t>INDEX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altLang="ko-KR" dirty="0"/>
              <a:t>metric</a:t>
            </a:r>
          </a:p>
        </p:txBody>
      </p:sp>
      <p:pic>
        <p:nvPicPr>
          <p:cNvPr id="6" name="그림 5"/>
          <p:cNvPicPr>
            <a:picLocks noChangeAspect="1"/>
          </p:cNvPicPr>
          <p:nvPr/>
        </p:nvPicPr>
        <p:blipFill rotWithShape="1">
          <a:blip r:embed="rId3"/>
          <a:srcRect l="5492" t="1" r="4217" b="5438"/>
          <a:stretch/>
        </p:blipFill>
        <p:spPr>
          <a:xfrm>
            <a:off x="4754270" y="3871269"/>
            <a:ext cx="1674794" cy="393476"/>
          </a:xfrm>
          <a:prstGeom prst="rect">
            <a:avLst/>
          </a:prstGeom>
        </p:spPr>
      </p:pic>
      <p:sp>
        <p:nvSpPr>
          <p:cNvPr id="8" name="Google Shape;188;p25"/>
          <p:cNvSpPr txBox="1"/>
          <p:nvPr/>
        </p:nvSpPr>
        <p:spPr>
          <a:xfrm>
            <a:off x="4148475" y="1096471"/>
            <a:ext cx="4561175" cy="565573"/>
          </a:xfrm>
          <a:prstGeom prst="rect">
            <a:avLst/>
          </a:prstGeom>
          <a:noFill/>
          <a:ln>
            <a:noFill/>
          </a:ln>
        </p:spPr>
        <p:txBody>
          <a:bodyPr spcFirstLastPara="1" wrap="square" lIns="91425" tIns="91425" rIns="91425" bIns="91425" anchor="t" anchorCtr="0">
            <a:noAutofit/>
          </a:bodyPr>
          <a:lstStyle/>
          <a:p>
            <a:pPr lvl="0"/>
            <a:r>
              <a:rPr lang="en-US" dirty="0">
                <a:solidFill>
                  <a:schemeClr val="accent3"/>
                </a:solidFill>
                <a:latin typeface="Anaheim" panose="020B0600000101010101" charset="0"/>
                <a:ea typeface="Barlow"/>
                <a:cs typeface="Barlow"/>
                <a:sym typeface="Barlow"/>
              </a:rPr>
              <a:t>The </a:t>
            </a:r>
            <a:r>
              <a:rPr lang="en-US" b="1" dirty="0">
                <a:solidFill>
                  <a:schemeClr val="accent3"/>
                </a:solidFill>
                <a:latin typeface="Anaheim" panose="020B0600000101010101" charset="0"/>
                <a:ea typeface="Barlow"/>
                <a:cs typeface="Barlow"/>
                <a:sym typeface="Barlow"/>
              </a:rPr>
              <a:t>ADE</a:t>
            </a:r>
            <a:r>
              <a:rPr lang="en-US" dirty="0">
                <a:solidFill>
                  <a:schemeClr val="accent3"/>
                </a:solidFill>
                <a:latin typeface="Anaheim" panose="020B0600000101010101" charset="0"/>
                <a:ea typeface="Barlow"/>
                <a:cs typeface="Barlow"/>
                <a:sym typeface="Barlow"/>
              </a:rPr>
              <a:t> and </a:t>
            </a:r>
            <a:r>
              <a:rPr lang="en-US" b="1" dirty="0">
                <a:solidFill>
                  <a:schemeClr val="accent3"/>
                </a:solidFill>
                <a:latin typeface="Anaheim" panose="020B0600000101010101" charset="0"/>
                <a:ea typeface="Barlow"/>
                <a:cs typeface="Barlow"/>
                <a:sym typeface="Barlow"/>
              </a:rPr>
              <a:t>FDE</a:t>
            </a:r>
            <a:r>
              <a:rPr lang="en-US" dirty="0">
                <a:solidFill>
                  <a:schemeClr val="accent3"/>
                </a:solidFill>
                <a:latin typeface="Anaheim" panose="020B0600000101010101" charset="0"/>
                <a:ea typeface="Barlow"/>
                <a:cs typeface="Barlow"/>
                <a:sym typeface="Barlow"/>
              </a:rPr>
              <a:t> are common </a:t>
            </a:r>
            <a:r>
              <a:rPr lang="en-US" b="1" dirty="0">
                <a:solidFill>
                  <a:schemeClr val="accent3"/>
                </a:solidFill>
                <a:latin typeface="Anaheim" panose="020B0600000101010101" charset="0"/>
                <a:ea typeface="Barlow"/>
                <a:cs typeface="Barlow"/>
                <a:sym typeface="Barlow"/>
              </a:rPr>
              <a:t>metrics</a:t>
            </a:r>
            <a:r>
              <a:rPr lang="en-US" dirty="0">
                <a:solidFill>
                  <a:schemeClr val="accent3"/>
                </a:solidFill>
                <a:latin typeface="Anaheim" panose="020B0600000101010101" charset="0"/>
                <a:ea typeface="Barlow"/>
                <a:cs typeface="Barlow"/>
                <a:sym typeface="Barlow"/>
              </a:rPr>
              <a:t> used in prior work on </a:t>
            </a:r>
            <a:r>
              <a:rPr lang="en-US" b="1" dirty="0">
                <a:solidFill>
                  <a:schemeClr val="accent3"/>
                </a:solidFill>
                <a:latin typeface="Anaheim" panose="020B0600000101010101" charset="0"/>
                <a:ea typeface="Barlow"/>
                <a:cs typeface="Barlow"/>
                <a:sym typeface="Barlow"/>
              </a:rPr>
              <a:t>trajectory forecasting</a:t>
            </a:r>
            <a:r>
              <a:rPr lang="en-US" dirty="0">
                <a:solidFill>
                  <a:schemeClr val="accent3"/>
                </a:solidFill>
                <a:latin typeface="Anaheim" panose="020B0600000101010101" charset="0"/>
                <a:ea typeface="Barlow"/>
                <a:cs typeface="Barlow"/>
                <a:sym typeface="Barlow"/>
              </a:rPr>
              <a:t>. </a:t>
            </a:r>
          </a:p>
        </p:txBody>
      </p:sp>
      <p:pic>
        <p:nvPicPr>
          <p:cNvPr id="7" name="그림 6"/>
          <p:cNvPicPr>
            <a:picLocks noChangeAspect="1"/>
          </p:cNvPicPr>
          <p:nvPr/>
        </p:nvPicPr>
        <p:blipFill>
          <a:blip r:embed="rId4"/>
          <a:stretch>
            <a:fillRect/>
          </a:stretch>
        </p:blipFill>
        <p:spPr>
          <a:xfrm>
            <a:off x="4754270" y="4264745"/>
            <a:ext cx="3856715" cy="473918"/>
          </a:xfrm>
          <a:prstGeom prst="rect">
            <a:avLst/>
          </a:prstGeom>
        </p:spPr>
      </p:pic>
      <p:pic>
        <p:nvPicPr>
          <p:cNvPr id="5" name="그림 4">
            <a:extLst>
              <a:ext uri="{FF2B5EF4-FFF2-40B4-BE49-F238E27FC236}">
                <a16:creationId xmlns:a16="http://schemas.microsoft.com/office/drawing/2014/main" id="{06F70373-04C3-4CAE-B0A3-931528129285}"/>
              </a:ext>
            </a:extLst>
          </p:cNvPr>
          <p:cNvPicPr>
            <a:picLocks noChangeAspect="1"/>
          </p:cNvPicPr>
          <p:nvPr/>
        </p:nvPicPr>
        <p:blipFill>
          <a:blip r:embed="rId5"/>
          <a:stretch>
            <a:fillRect/>
          </a:stretch>
        </p:blipFill>
        <p:spPr>
          <a:xfrm>
            <a:off x="420879" y="1154071"/>
            <a:ext cx="1818804" cy="3303183"/>
          </a:xfrm>
          <a:prstGeom prst="rect">
            <a:avLst/>
          </a:prstGeom>
        </p:spPr>
      </p:pic>
      <p:pic>
        <p:nvPicPr>
          <p:cNvPr id="9" name="그림 8">
            <a:extLst>
              <a:ext uri="{FF2B5EF4-FFF2-40B4-BE49-F238E27FC236}">
                <a16:creationId xmlns:a16="http://schemas.microsoft.com/office/drawing/2014/main" id="{2F70B27B-41BC-4D31-A56A-7EF22D9F9A21}"/>
              </a:ext>
            </a:extLst>
          </p:cNvPr>
          <p:cNvPicPr>
            <a:picLocks noChangeAspect="1"/>
          </p:cNvPicPr>
          <p:nvPr/>
        </p:nvPicPr>
        <p:blipFill>
          <a:blip r:embed="rId6"/>
          <a:stretch>
            <a:fillRect/>
          </a:stretch>
        </p:blipFill>
        <p:spPr>
          <a:xfrm>
            <a:off x="2239684" y="1153177"/>
            <a:ext cx="1796468" cy="3303183"/>
          </a:xfrm>
          <a:prstGeom prst="rect">
            <a:avLst/>
          </a:prstGeom>
        </p:spPr>
      </p:pic>
      <p:pic>
        <p:nvPicPr>
          <p:cNvPr id="10" name="그림 9">
            <a:extLst>
              <a:ext uri="{FF2B5EF4-FFF2-40B4-BE49-F238E27FC236}">
                <a16:creationId xmlns:a16="http://schemas.microsoft.com/office/drawing/2014/main" id="{3B145677-F0AA-494E-9654-D4BC59511897}"/>
              </a:ext>
            </a:extLst>
          </p:cNvPr>
          <p:cNvPicPr>
            <a:picLocks noChangeAspect="1"/>
          </p:cNvPicPr>
          <p:nvPr/>
        </p:nvPicPr>
        <p:blipFill rotWithShape="1">
          <a:blip r:embed="rId7"/>
          <a:srcRect l="2187"/>
          <a:stretch/>
        </p:blipFill>
        <p:spPr>
          <a:xfrm>
            <a:off x="4751209" y="3338623"/>
            <a:ext cx="2446413" cy="532646"/>
          </a:xfrm>
          <a:prstGeom prst="rect">
            <a:avLst/>
          </a:prstGeom>
        </p:spPr>
      </p:pic>
      <p:sp>
        <p:nvSpPr>
          <p:cNvPr id="12" name="Google Shape;189;p25">
            <a:extLst>
              <a:ext uri="{FF2B5EF4-FFF2-40B4-BE49-F238E27FC236}">
                <a16:creationId xmlns:a16="http://schemas.microsoft.com/office/drawing/2014/main" id="{E562F862-C79A-4AC8-BA76-048512A1D551}"/>
              </a:ext>
            </a:extLst>
          </p:cNvPr>
          <p:cNvSpPr txBox="1"/>
          <p:nvPr/>
        </p:nvSpPr>
        <p:spPr>
          <a:xfrm>
            <a:off x="-376675" y="4501704"/>
            <a:ext cx="3413911" cy="304555"/>
          </a:xfrm>
          <a:prstGeom prst="rect">
            <a:avLst/>
          </a:prstGeom>
          <a:noFill/>
          <a:ln>
            <a:noFill/>
          </a:ln>
        </p:spPr>
        <p:txBody>
          <a:bodyPr spcFirstLastPara="1" wrap="square" lIns="91425" tIns="91425" rIns="91425" bIns="91425" anchor="t" anchorCtr="0">
            <a:noAutofit/>
          </a:bodyPr>
          <a:lstStyle/>
          <a:p>
            <a:pPr lvl="0" algn="ctr"/>
            <a:r>
              <a:rPr lang="en-US" sz="1200" dirty="0">
                <a:solidFill>
                  <a:srgbClr val="434343"/>
                </a:solidFill>
                <a:latin typeface="Anaheim" panose="020B0600000101010101" charset="0"/>
                <a:ea typeface="Barlow ExtraBold"/>
                <a:cs typeface="Barlow ExtraBold"/>
                <a:sym typeface="Barlow ExtraBold"/>
              </a:rPr>
              <a:t>&lt;</a:t>
            </a:r>
            <a:r>
              <a:rPr lang="en-US" sz="1200" dirty="0" err="1">
                <a:solidFill>
                  <a:srgbClr val="434343"/>
                </a:solidFill>
                <a:latin typeface="Anaheim" panose="020B0600000101010101" charset="0"/>
                <a:ea typeface="Barlow ExtraBold"/>
                <a:cs typeface="Barlow ExtraBold"/>
                <a:sym typeface="Barlow ExtraBold"/>
              </a:rPr>
              <a:t>minADE</a:t>
            </a:r>
            <a:r>
              <a:rPr lang="en-US" sz="1200" dirty="0">
                <a:solidFill>
                  <a:srgbClr val="434343"/>
                </a:solidFill>
                <a:latin typeface="Anaheim" panose="020B0600000101010101" charset="0"/>
                <a:ea typeface="Barlow ExtraBold"/>
                <a:cs typeface="Barlow ExtraBold"/>
                <a:sym typeface="Barlow ExtraBold"/>
              </a:rPr>
              <a:t>&gt;</a:t>
            </a:r>
          </a:p>
        </p:txBody>
      </p:sp>
      <p:sp>
        <p:nvSpPr>
          <p:cNvPr id="13" name="Google Shape;189;p25">
            <a:extLst>
              <a:ext uri="{FF2B5EF4-FFF2-40B4-BE49-F238E27FC236}">
                <a16:creationId xmlns:a16="http://schemas.microsoft.com/office/drawing/2014/main" id="{6B7C101D-6AE8-4569-BC2E-C1CF8B1C332D}"/>
              </a:ext>
            </a:extLst>
          </p:cNvPr>
          <p:cNvSpPr txBox="1"/>
          <p:nvPr/>
        </p:nvSpPr>
        <p:spPr>
          <a:xfrm>
            <a:off x="1430962" y="4501704"/>
            <a:ext cx="3413911" cy="304555"/>
          </a:xfrm>
          <a:prstGeom prst="rect">
            <a:avLst/>
          </a:prstGeom>
          <a:noFill/>
          <a:ln>
            <a:noFill/>
          </a:ln>
        </p:spPr>
        <p:txBody>
          <a:bodyPr spcFirstLastPara="1" wrap="square" lIns="91425" tIns="91425" rIns="91425" bIns="91425" anchor="t" anchorCtr="0">
            <a:noAutofit/>
          </a:bodyPr>
          <a:lstStyle/>
          <a:p>
            <a:pPr lvl="0" algn="ctr"/>
            <a:r>
              <a:rPr lang="en-US" sz="1200" dirty="0">
                <a:solidFill>
                  <a:srgbClr val="434343"/>
                </a:solidFill>
                <a:latin typeface="Anaheim" panose="020B0600000101010101" charset="0"/>
                <a:ea typeface="Barlow ExtraBold"/>
                <a:cs typeface="Barlow ExtraBold"/>
                <a:sym typeface="Barlow ExtraBold"/>
              </a:rPr>
              <a:t>&lt;FDE&gt;</a:t>
            </a:r>
          </a:p>
        </p:txBody>
      </p:sp>
      <p:pic>
        <p:nvPicPr>
          <p:cNvPr id="11" name="그림 10">
            <a:extLst>
              <a:ext uri="{FF2B5EF4-FFF2-40B4-BE49-F238E27FC236}">
                <a16:creationId xmlns:a16="http://schemas.microsoft.com/office/drawing/2014/main" id="{ECC70939-AD28-440E-945F-8C27C65674C3}"/>
              </a:ext>
            </a:extLst>
          </p:cNvPr>
          <p:cNvPicPr>
            <a:picLocks noChangeAspect="1"/>
          </p:cNvPicPr>
          <p:nvPr/>
        </p:nvPicPr>
        <p:blipFill>
          <a:blip r:embed="rId8"/>
          <a:stretch>
            <a:fillRect/>
          </a:stretch>
        </p:blipFill>
        <p:spPr>
          <a:xfrm>
            <a:off x="4751209" y="1848469"/>
            <a:ext cx="3413911" cy="1096678"/>
          </a:xfrm>
          <a:prstGeom prst="rect">
            <a:avLst/>
          </a:prstGeom>
        </p:spPr>
      </p:pic>
    </p:spTree>
    <p:extLst>
      <p:ext uri="{BB962C8B-B14F-4D97-AF65-F5344CB8AC3E}">
        <p14:creationId xmlns:p14="http://schemas.microsoft.com/office/powerpoint/2010/main" val="3076530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6" name="Google Shape;516;p29"/>
          <p:cNvSpPr txBox="1">
            <a:spLocks noGrp="1"/>
          </p:cNvSpPr>
          <p:nvPr>
            <p:ph type="ctrTitle"/>
          </p:nvPr>
        </p:nvSpPr>
        <p:spPr>
          <a:xfrm>
            <a:off x="2300529" y="2340331"/>
            <a:ext cx="4669200" cy="384900"/>
          </a:xfrm>
          <a:prstGeom prst="rect">
            <a:avLst/>
          </a:prstGeom>
        </p:spPr>
        <p:txBody>
          <a:bodyPr spcFirstLastPara="1" wrap="square" lIns="91425" tIns="91425" rIns="91425" bIns="91425" anchor="b" anchorCtr="0">
            <a:noAutofit/>
          </a:bodyPr>
          <a:lstStyle/>
          <a:p>
            <a:pPr lvl="0"/>
            <a:r>
              <a:rPr lang="en-US" altLang="ko-KR" sz="3600" dirty="0"/>
              <a:t>04. </a:t>
            </a:r>
            <a:r>
              <a:rPr lang="en-US" altLang="ko-KR" sz="3600"/>
              <a:t>Conclusion</a:t>
            </a:r>
            <a:endParaRPr sz="3600" dirty="0"/>
          </a:p>
        </p:txBody>
      </p:sp>
      <p:grpSp>
        <p:nvGrpSpPr>
          <p:cNvPr id="517" name="Google Shape;517;p29"/>
          <p:cNvGrpSpPr/>
          <p:nvPr/>
        </p:nvGrpSpPr>
        <p:grpSpPr>
          <a:xfrm>
            <a:off x="4857224" y="3201746"/>
            <a:ext cx="2371910" cy="1507092"/>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29"/>
          <p:cNvSpPr/>
          <p:nvPr/>
        </p:nvSpPr>
        <p:spPr>
          <a:xfrm flipH="1">
            <a:off x="7815668" y="4906241"/>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29"/>
          <p:cNvGrpSpPr/>
          <p:nvPr/>
        </p:nvGrpSpPr>
        <p:grpSpPr>
          <a:xfrm>
            <a:off x="4695403" y="4708841"/>
            <a:ext cx="4600713" cy="150450"/>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9"/>
          <p:cNvGrpSpPr/>
          <p:nvPr/>
        </p:nvGrpSpPr>
        <p:grpSpPr>
          <a:xfrm>
            <a:off x="7352169" y="1792626"/>
            <a:ext cx="1333531" cy="2916217"/>
            <a:chOff x="7352169" y="1792626"/>
            <a:chExt cx="1333531" cy="2916217"/>
          </a:xfrm>
        </p:grpSpPr>
        <p:grpSp>
          <p:nvGrpSpPr>
            <p:cNvPr id="539" name="Google Shape;539;p29"/>
            <p:cNvGrpSpPr/>
            <p:nvPr/>
          </p:nvGrpSpPr>
          <p:grpSpPr>
            <a:xfrm>
              <a:off x="7352169" y="1792626"/>
              <a:ext cx="1333531" cy="2916217"/>
              <a:chOff x="7352169" y="1999451"/>
              <a:chExt cx="1333531" cy="2916217"/>
            </a:xfrm>
          </p:grpSpPr>
          <p:grpSp>
            <p:nvGrpSpPr>
              <p:cNvPr id="540" name="Google Shape;540;p29"/>
              <p:cNvGrpSpPr/>
              <p:nvPr/>
            </p:nvGrpSpPr>
            <p:grpSpPr>
              <a:xfrm>
                <a:off x="7788625" y="4788743"/>
                <a:ext cx="623190" cy="126925"/>
                <a:chOff x="7605347" y="4840573"/>
                <a:chExt cx="925164" cy="188427"/>
              </a:xfrm>
            </p:grpSpPr>
            <p:sp>
              <p:nvSpPr>
                <p:cNvPr id="541" name="Google Shape;541;p29"/>
                <p:cNvSpPr/>
                <p:nvPr/>
              </p:nvSpPr>
              <p:spPr>
                <a:xfrm flipH="1">
                  <a:off x="8100033" y="4840573"/>
                  <a:ext cx="429399" cy="187705"/>
                </a:xfrm>
                <a:custGeom>
                  <a:avLst/>
                  <a:gdLst/>
                  <a:ahLst/>
                  <a:cxnLst/>
                  <a:rect l="l" t="t" r="r" b="b"/>
                  <a:pathLst>
                    <a:path w="5973" h="2611" extrusionOk="0">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flipH="1">
                  <a:off x="8139206" y="4986872"/>
                  <a:ext cx="61250" cy="27965"/>
                </a:xfrm>
                <a:custGeom>
                  <a:avLst/>
                  <a:gdLst/>
                  <a:ahLst/>
                  <a:cxnLst/>
                  <a:rect l="l" t="t" r="r" b="b"/>
                  <a:pathLst>
                    <a:path w="852" h="389" extrusionOk="0">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flipH="1">
                  <a:off x="8138989" y="5014766"/>
                  <a:ext cx="10065" cy="5464"/>
                </a:xfrm>
                <a:custGeom>
                  <a:avLst/>
                  <a:gdLst/>
                  <a:ahLst/>
                  <a:cxnLst/>
                  <a:rect l="l" t="t" r="r" b="b"/>
                  <a:pathLst>
                    <a:path w="140" h="76" extrusionOk="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flipH="1">
                  <a:off x="8305710" y="5024255"/>
                  <a:ext cx="221421" cy="4529"/>
                </a:xfrm>
                <a:custGeom>
                  <a:avLst/>
                  <a:gdLst/>
                  <a:ahLst/>
                  <a:cxnLst/>
                  <a:rect l="l" t="t" r="r" b="b"/>
                  <a:pathLst>
                    <a:path w="3080" h="63" extrusionOk="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flipH="1">
                  <a:off x="8139716" y="4986872"/>
                  <a:ext cx="387415" cy="41337"/>
                </a:xfrm>
                <a:custGeom>
                  <a:avLst/>
                  <a:gdLst/>
                  <a:ahLst/>
                  <a:cxnLst/>
                  <a:rect l="l" t="t" r="r" b="b"/>
                  <a:pathLst>
                    <a:path w="5389" h="575" extrusionOk="0">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flipH="1">
                  <a:off x="8139716" y="5013040"/>
                  <a:ext cx="390794" cy="8699"/>
                </a:xfrm>
                <a:custGeom>
                  <a:avLst/>
                  <a:gdLst/>
                  <a:ahLst/>
                  <a:cxnLst/>
                  <a:rect l="l" t="t" r="r" b="b"/>
                  <a:pathLst>
                    <a:path w="5436" h="121" extrusionOk="0">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flipH="1">
                  <a:off x="8198300" y="4983996"/>
                  <a:ext cx="23436" cy="36448"/>
                </a:xfrm>
                <a:custGeom>
                  <a:avLst/>
                  <a:gdLst/>
                  <a:ahLst/>
                  <a:cxnLst/>
                  <a:rect l="l" t="t" r="r" b="b"/>
                  <a:pathLst>
                    <a:path w="326" h="507" extrusionOk="0">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flipH="1">
                  <a:off x="8276302" y="4967677"/>
                  <a:ext cx="13156" cy="19554"/>
                </a:xfrm>
                <a:custGeom>
                  <a:avLst/>
                  <a:gdLst/>
                  <a:ahLst/>
                  <a:cxnLst/>
                  <a:rect l="l" t="t" r="r" b="b"/>
                  <a:pathLst>
                    <a:path w="183" h="272" extrusionOk="0">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flipH="1">
                  <a:off x="8292765" y="4964298"/>
                  <a:ext cx="15313" cy="13443"/>
                </a:xfrm>
                <a:custGeom>
                  <a:avLst/>
                  <a:gdLst/>
                  <a:ahLst/>
                  <a:cxnLst/>
                  <a:rect l="l" t="t" r="r" b="b"/>
                  <a:pathLst>
                    <a:path w="213" h="187" extrusionOk="0">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flipH="1">
                  <a:off x="8295569" y="4954592"/>
                  <a:ext cx="24155" cy="2732"/>
                </a:xfrm>
                <a:custGeom>
                  <a:avLst/>
                  <a:gdLst/>
                  <a:ahLst/>
                  <a:cxnLst/>
                  <a:rect l="l" t="t" r="r" b="b"/>
                  <a:pathLst>
                    <a:path w="336" h="38" extrusionOk="0">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flipH="1">
                  <a:off x="8296432" y="4940430"/>
                  <a:ext cx="27893" cy="4026"/>
                </a:xfrm>
                <a:custGeom>
                  <a:avLst/>
                  <a:gdLst/>
                  <a:ahLst/>
                  <a:cxnLst/>
                  <a:rect l="l" t="t" r="r" b="b"/>
                  <a:pathLst>
                    <a:path w="388" h="56" extrusionOk="0">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flipH="1">
                  <a:off x="8237553" y="4945750"/>
                  <a:ext cx="43709" cy="25161"/>
                </a:xfrm>
                <a:custGeom>
                  <a:avLst/>
                  <a:gdLst/>
                  <a:ahLst/>
                  <a:cxnLst/>
                  <a:rect l="l" t="t" r="r" b="b"/>
                  <a:pathLst>
                    <a:path w="608" h="350" extrusionOk="0">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flipH="1">
                  <a:off x="8275008" y="4939136"/>
                  <a:ext cx="22430" cy="28468"/>
                </a:xfrm>
                <a:custGeom>
                  <a:avLst/>
                  <a:gdLst/>
                  <a:ahLst/>
                  <a:cxnLst/>
                  <a:rect l="l" t="t" r="r" b="b"/>
                  <a:pathLst>
                    <a:path w="312" h="396" extrusionOk="0">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flipH="1">
                  <a:off x="8443739" y="4954305"/>
                  <a:ext cx="83105" cy="65420"/>
                </a:xfrm>
                <a:custGeom>
                  <a:avLst/>
                  <a:gdLst/>
                  <a:ahLst/>
                  <a:cxnLst/>
                  <a:rect l="l" t="t" r="r" b="b"/>
                  <a:pathLst>
                    <a:path w="1156" h="910" extrusionOk="0">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flipH="1">
                  <a:off x="8502832" y="4859911"/>
                  <a:ext cx="2876" cy="94535"/>
                </a:xfrm>
                <a:custGeom>
                  <a:avLst/>
                  <a:gdLst/>
                  <a:ahLst/>
                  <a:cxnLst/>
                  <a:rect l="l" t="t" r="r" b="b"/>
                  <a:pathLst>
                    <a:path w="40" h="1315" extrusionOk="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flipH="1">
                  <a:off x="8347763" y="4997440"/>
                  <a:ext cx="67361" cy="3666"/>
                </a:xfrm>
                <a:custGeom>
                  <a:avLst/>
                  <a:gdLst/>
                  <a:ahLst/>
                  <a:cxnLst/>
                  <a:rect l="l" t="t" r="r" b="b"/>
                  <a:pathLst>
                    <a:path w="937" h="51" extrusionOk="0">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flipH="1">
                  <a:off x="8453011" y="4998662"/>
                  <a:ext cx="7836" cy="13300"/>
                </a:xfrm>
                <a:custGeom>
                  <a:avLst/>
                  <a:gdLst/>
                  <a:ahLst/>
                  <a:cxnLst/>
                  <a:rect l="l" t="t" r="r" b="b"/>
                  <a:pathLst>
                    <a:path w="109" h="185" extrusionOk="0">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flipH="1">
                  <a:off x="8468252" y="4977741"/>
                  <a:ext cx="9849" cy="9058"/>
                </a:xfrm>
                <a:custGeom>
                  <a:avLst/>
                  <a:gdLst/>
                  <a:ahLst/>
                  <a:cxnLst/>
                  <a:rect l="l" t="t" r="r" b="b"/>
                  <a:pathLst>
                    <a:path w="137" h="126" extrusionOk="0">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flipH="1">
                  <a:off x="8488382" y="4967245"/>
                  <a:ext cx="13947" cy="5823"/>
                </a:xfrm>
                <a:custGeom>
                  <a:avLst/>
                  <a:gdLst/>
                  <a:ahLst/>
                  <a:cxnLst/>
                  <a:rect l="l" t="t" r="r" b="b"/>
                  <a:pathLst>
                    <a:path w="194" h="81" extrusionOk="0">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flipH="1">
                  <a:off x="8512106" y="4963866"/>
                  <a:ext cx="7548" cy="3666"/>
                </a:xfrm>
                <a:custGeom>
                  <a:avLst/>
                  <a:gdLst/>
                  <a:ahLst/>
                  <a:cxnLst/>
                  <a:rect l="l" t="t" r="r" b="b"/>
                  <a:pathLst>
                    <a:path w="105" h="51" extrusionOk="0">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flipH="1">
                  <a:off x="8296647" y="4914836"/>
                  <a:ext cx="791" cy="27462"/>
                </a:xfrm>
                <a:custGeom>
                  <a:avLst/>
                  <a:gdLst/>
                  <a:ahLst/>
                  <a:cxnLst/>
                  <a:rect l="l" t="t" r="r" b="b"/>
                  <a:pathLst>
                    <a:path w="11" h="382" extrusionOk="0">
                      <a:moveTo>
                        <a:pt x="0" y="1"/>
                      </a:moveTo>
                      <a:lnTo>
                        <a:pt x="7" y="382"/>
                      </a:lnTo>
                      <a:lnTo>
                        <a:pt x="10" y="382"/>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flipH="1">
                  <a:off x="8296867" y="4914621"/>
                  <a:ext cx="206540" cy="34363"/>
                </a:xfrm>
                <a:custGeom>
                  <a:avLst/>
                  <a:gdLst/>
                  <a:ahLst/>
                  <a:cxnLst/>
                  <a:rect l="l" t="t" r="r" b="b"/>
                  <a:pathLst>
                    <a:path w="2873" h="478" extrusionOk="0">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296647" y="4940430"/>
                  <a:ext cx="27390" cy="2588"/>
                </a:xfrm>
                <a:custGeom>
                  <a:avLst/>
                  <a:gdLst/>
                  <a:ahLst/>
                  <a:cxnLst/>
                  <a:rect l="l" t="t" r="r" b="b"/>
                  <a:pathLst>
                    <a:path w="381" h="36" extrusionOk="0">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8528066" y="4935254"/>
                  <a:ext cx="647" cy="3163"/>
                </a:xfrm>
                <a:custGeom>
                  <a:avLst/>
                  <a:gdLst/>
                  <a:ahLst/>
                  <a:cxnLst/>
                  <a:rect l="l" t="t" r="r" b="b"/>
                  <a:pathLst>
                    <a:path w="9" h="44" extrusionOk="0">
                      <a:moveTo>
                        <a:pt x="1" y="0"/>
                      </a:moveTo>
                      <a:lnTo>
                        <a:pt x="8" y="43"/>
                      </a:lnTo>
                      <a:lnTo>
                        <a:pt x="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4630" y="4933169"/>
                  <a:ext cx="23508" cy="16607"/>
                </a:xfrm>
                <a:custGeom>
                  <a:avLst/>
                  <a:gdLst/>
                  <a:ahLst/>
                  <a:cxnLst/>
                  <a:rect l="l" t="t" r="r" b="b"/>
                  <a:pathLst>
                    <a:path w="327" h="231" extrusionOk="0">
                      <a:moveTo>
                        <a:pt x="316" y="1"/>
                      </a:moveTo>
                      <a:lnTo>
                        <a:pt x="0" y="29"/>
                      </a:lnTo>
                      <a:lnTo>
                        <a:pt x="0" y="72"/>
                      </a:lnTo>
                      <a:lnTo>
                        <a:pt x="22" y="231"/>
                      </a:lnTo>
                      <a:lnTo>
                        <a:pt x="327" y="223"/>
                      </a:lnTo>
                      <a:cubicBezTo>
                        <a:pt x="323" y="170"/>
                        <a:pt x="320" y="94"/>
                        <a:pt x="316"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8503048" y="4932953"/>
                  <a:ext cx="2444" cy="16319"/>
                </a:xfrm>
                <a:custGeom>
                  <a:avLst/>
                  <a:gdLst/>
                  <a:ahLst/>
                  <a:cxnLst/>
                  <a:rect l="l" t="t" r="r" b="b"/>
                  <a:pathLst>
                    <a:path w="34" h="227" extrusionOk="0">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7605347" y="4840573"/>
                  <a:ext cx="430190" cy="187633"/>
                </a:xfrm>
                <a:custGeom>
                  <a:avLst/>
                  <a:gdLst/>
                  <a:ahLst/>
                  <a:cxnLst/>
                  <a:rect l="l" t="t" r="r" b="b"/>
                  <a:pathLst>
                    <a:path w="5984" h="2610" extrusionOk="0">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7644303" y="4986081"/>
                  <a:ext cx="61466" cy="28468"/>
                </a:xfrm>
                <a:custGeom>
                  <a:avLst/>
                  <a:gdLst/>
                  <a:ahLst/>
                  <a:cxnLst/>
                  <a:rect l="l" t="t" r="r" b="b"/>
                  <a:pathLst>
                    <a:path w="855" h="396" extrusionOk="0">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flipH="1">
                  <a:off x="7811239" y="5025334"/>
                  <a:ext cx="221206" cy="3666"/>
                </a:xfrm>
                <a:custGeom>
                  <a:avLst/>
                  <a:gdLst/>
                  <a:ahLst/>
                  <a:cxnLst/>
                  <a:rect l="l" t="t" r="r" b="b"/>
                  <a:pathLst>
                    <a:path w="3077" h="51" extrusionOk="0">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flipH="1">
                  <a:off x="7645102" y="4986081"/>
                  <a:ext cx="387343" cy="42128"/>
                </a:xfrm>
                <a:custGeom>
                  <a:avLst/>
                  <a:gdLst/>
                  <a:ahLst/>
                  <a:cxnLst/>
                  <a:rect l="l" t="t" r="r" b="b"/>
                  <a:pathLst>
                    <a:path w="5388" h="586" extrusionOk="0">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flipH="1">
                  <a:off x="7645317" y="5011962"/>
                  <a:ext cx="390506" cy="10136"/>
                </a:xfrm>
                <a:custGeom>
                  <a:avLst/>
                  <a:gdLst/>
                  <a:ahLst/>
                  <a:cxnLst/>
                  <a:rect l="l" t="t" r="r" b="b"/>
                  <a:pathLst>
                    <a:path w="5432" h="141" extrusionOk="0">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flipH="1">
                  <a:off x="7703685" y="4983421"/>
                  <a:ext cx="23508" cy="36520"/>
                </a:xfrm>
                <a:custGeom>
                  <a:avLst/>
                  <a:gdLst/>
                  <a:ahLst/>
                  <a:cxnLst/>
                  <a:rect l="l" t="t" r="r" b="b"/>
                  <a:pathLst>
                    <a:path w="327" h="508" extrusionOk="0">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flipH="1">
                  <a:off x="7781831" y="4967461"/>
                  <a:ext cx="13012" cy="19482"/>
                </a:xfrm>
                <a:custGeom>
                  <a:avLst/>
                  <a:gdLst/>
                  <a:ahLst/>
                  <a:cxnLst/>
                  <a:rect l="l" t="t" r="r" b="b"/>
                  <a:pathLst>
                    <a:path w="181" h="271" extrusionOk="0">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flipH="1">
                  <a:off x="7798366" y="4964082"/>
                  <a:ext cx="15313" cy="13372"/>
                </a:xfrm>
                <a:custGeom>
                  <a:avLst/>
                  <a:gdLst/>
                  <a:ahLst/>
                  <a:cxnLst/>
                  <a:rect l="l" t="t" r="r" b="b"/>
                  <a:pathLst>
                    <a:path w="213" h="186" extrusionOk="0">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flipH="1">
                  <a:off x="7801242" y="4954377"/>
                  <a:ext cx="24011" cy="2876"/>
                </a:xfrm>
                <a:custGeom>
                  <a:avLst/>
                  <a:gdLst/>
                  <a:ahLst/>
                  <a:cxnLst/>
                  <a:rect l="l" t="t" r="r" b="b"/>
                  <a:pathLst>
                    <a:path w="334" h="40" extrusionOk="0">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flipH="1">
                  <a:off x="7802249" y="4940430"/>
                  <a:ext cx="27678" cy="4026"/>
                </a:xfrm>
                <a:custGeom>
                  <a:avLst/>
                  <a:gdLst/>
                  <a:ahLst/>
                  <a:cxnLst/>
                  <a:rect l="l" t="t" r="r" b="b"/>
                  <a:pathLst>
                    <a:path w="385" h="56" extrusionOk="0">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flipH="1">
                  <a:off x="7743370" y="4945247"/>
                  <a:ext cx="43422" cy="25449"/>
                </a:xfrm>
                <a:custGeom>
                  <a:avLst/>
                  <a:gdLst/>
                  <a:ahLst/>
                  <a:cxnLst/>
                  <a:rect l="l" t="t" r="r" b="b"/>
                  <a:pathLst>
                    <a:path w="604" h="354" extrusionOk="0">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flipH="1">
                  <a:off x="7780537" y="4938848"/>
                  <a:ext cx="22789" cy="28468"/>
                </a:xfrm>
                <a:custGeom>
                  <a:avLst/>
                  <a:gdLst/>
                  <a:ahLst/>
                  <a:cxnLst/>
                  <a:rect l="l" t="t" r="r" b="b"/>
                  <a:pathLst>
                    <a:path w="317" h="396" extrusionOk="0">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flipH="1">
                  <a:off x="7949053" y="4955024"/>
                  <a:ext cx="83392" cy="65420"/>
                </a:xfrm>
                <a:custGeom>
                  <a:avLst/>
                  <a:gdLst/>
                  <a:ahLst/>
                  <a:cxnLst/>
                  <a:rect l="l" t="t" r="r" b="b"/>
                  <a:pathLst>
                    <a:path w="1160" h="910" extrusionOk="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flipH="1">
                  <a:off x="8008649" y="4860702"/>
                  <a:ext cx="3163" cy="94751"/>
                </a:xfrm>
                <a:custGeom>
                  <a:avLst/>
                  <a:gdLst/>
                  <a:ahLst/>
                  <a:cxnLst/>
                  <a:rect l="l" t="t" r="r" b="b"/>
                  <a:pathLst>
                    <a:path w="44" h="1318" extrusionOk="0">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flipH="1">
                  <a:off x="7853077" y="4997440"/>
                  <a:ext cx="67648" cy="3954"/>
                </a:xfrm>
                <a:custGeom>
                  <a:avLst/>
                  <a:gdLst/>
                  <a:ahLst/>
                  <a:cxnLst/>
                  <a:rect l="l" t="t" r="r" b="b"/>
                  <a:pathLst>
                    <a:path w="941" h="55" extrusionOk="0">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flipH="1">
                  <a:off x="7958325" y="4999453"/>
                  <a:ext cx="7836" cy="13012"/>
                </a:xfrm>
                <a:custGeom>
                  <a:avLst/>
                  <a:gdLst/>
                  <a:ahLst/>
                  <a:cxnLst/>
                  <a:rect l="l" t="t" r="r" b="b"/>
                  <a:pathLst>
                    <a:path w="109" h="181" extrusionOk="0">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flipH="1">
                  <a:off x="7973782" y="4978460"/>
                  <a:ext cx="9921" cy="8842"/>
                </a:xfrm>
                <a:custGeom>
                  <a:avLst/>
                  <a:gdLst/>
                  <a:ahLst/>
                  <a:cxnLst/>
                  <a:rect l="l" t="t" r="r" b="b"/>
                  <a:pathLst>
                    <a:path w="138" h="123" extrusionOk="0">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flipH="1">
                  <a:off x="7993911" y="4968036"/>
                  <a:ext cx="13947" cy="5823"/>
                </a:xfrm>
                <a:custGeom>
                  <a:avLst/>
                  <a:gdLst/>
                  <a:ahLst/>
                  <a:cxnLst/>
                  <a:rect l="l" t="t" r="r" b="b"/>
                  <a:pathLst>
                    <a:path w="194" h="81" extrusionOk="0">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flipH="1">
                  <a:off x="8017707" y="4964657"/>
                  <a:ext cx="7548" cy="3738"/>
                </a:xfrm>
                <a:custGeom>
                  <a:avLst/>
                  <a:gdLst/>
                  <a:ahLst/>
                  <a:cxnLst/>
                  <a:rect l="l" t="t" r="r" b="b"/>
                  <a:pathLst>
                    <a:path w="105" h="52" extrusionOk="0">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flipH="1">
                  <a:off x="7802535" y="4914333"/>
                  <a:ext cx="791" cy="27965"/>
                </a:xfrm>
                <a:custGeom>
                  <a:avLst/>
                  <a:gdLst/>
                  <a:ahLst/>
                  <a:cxnLst/>
                  <a:rect l="l" t="t" r="r" b="b"/>
                  <a:pathLst>
                    <a:path w="11" h="389" extrusionOk="0">
                      <a:moveTo>
                        <a:pt x="1" y="1"/>
                      </a:moveTo>
                      <a:lnTo>
                        <a:pt x="11" y="389"/>
                      </a:lnTo>
                      <a:lnTo>
                        <a:pt x="11" y="385"/>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flipH="1">
                  <a:off x="7802540" y="4914333"/>
                  <a:ext cx="206684" cy="35729"/>
                </a:xfrm>
                <a:custGeom>
                  <a:avLst/>
                  <a:gdLst/>
                  <a:ahLst/>
                  <a:cxnLst/>
                  <a:rect l="l" t="t" r="r" b="b"/>
                  <a:pathLst>
                    <a:path w="2875" h="497" extrusionOk="0">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flipH="1">
                  <a:off x="7802536" y="4940430"/>
                  <a:ext cx="27390" cy="2588"/>
                </a:xfrm>
                <a:custGeom>
                  <a:avLst/>
                  <a:gdLst/>
                  <a:ahLst/>
                  <a:cxnLst/>
                  <a:rect l="l" t="t" r="r" b="b"/>
                  <a:pathLst>
                    <a:path w="381" h="36" extrusionOk="0">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flipH="1">
                  <a:off x="8033955" y="4936260"/>
                  <a:ext cx="575" cy="2947"/>
                </a:xfrm>
                <a:custGeom>
                  <a:avLst/>
                  <a:gdLst/>
                  <a:ahLst/>
                  <a:cxnLst/>
                  <a:rect l="l" t="t" r="r" b="b"/>
                  <a:pathLst>
                    <a:path w="8" h="41" extrusionOk="0">
                      <a:moveTo>
                        <a:pt x="1" y="1"/>
                      </a:moveTo>
                      <a:lnTo>
                        <a:pt x="8" y="40"/>
                      </a:lnTo>
                      <a:lnTo>
                        <a:pt x="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flipH="1">
                  <a:off x="8010447" y="4933960"/>
                  <a:ext cx="23580" cy="16822"/>
                </a:xfrm>
                <a:custGeom>
                  <a:avLst/>
                  <a:gdLst/>
                  <a:ahLst/>
                  <a:cxnLst/>
                  <a:rect l="l" t="t" r="r" b="b"/>
                  <a:pathLst>
                    <a:path w="328" h="234" extrusionOk="0">
                      <a:moveTo>
                        <a:pt x="320" y="1"/>
                      </a:moveTo>
                      <a:lnTo>
                        <a:pt x="1" y="33"/>
                      </a:lnTo>
                      <a:lnTo>
                        <a:pt x="1" y="72"/>
                      </a:lnTo>
                      <a:lnTo>
                        <a:pt x="26" y="234"/>
                      </a:lnTo>
                      <a:lnTo>
                        <a:pt x="327" y="223"/>
                      </a:lnTo>
                      <a:cubicBezTo>
                        <a:pt x="324" y="169"/>
                        <a:pt x="320" y="94"/>
                        <a:pt x="320"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flipH="1">
                  <a:off x="8008649" y="4933672"/>
                  <a:ext cx="2372" cy="16391"/>
                </a:xfrm>
                <a:custGeom>
                  <a:avLst/>
                  <a:gdLst/>
                  <a:ahLst/>
                  <a:cxnLst/>
                  <a:rect l="l" t="t" r="r" b="b"/>
                  <a:pathLst>
                    <a:path w="33" h="228" extrusionOk="0">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9"/>
              <p:cNvSpPr/>
              <p:nvPr/>
            </p:nvSpPr>
            <p:spPr>
              <a:xfrm flipH="1">
                <a:off x="7352169" y="2317256"/>
                <a:ext cx="531159" cy="563531"/>
              </a:xfrm>
              <a:custGeom>
                <a:avLst/>
                <a:gdLst/>
                <a:ahLst/>
                <a:cxnLst/>
                <a:rect l="l" t="t" r="r" b="b"/>
                <a:pathLst>
                  <a:path w="10967" h="11636" extrusionOk="0">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flipH="1">
                <a:off x="8108534" y="2060426"/>
                <a:ext cx="254077" cy="497618"/>
              </a:xfrm>
              <a:custGeom>
                <a:avLst/>
                <a:gdLst/>
                <a:ahLst/>
                <a:cxnLst/>
                <a:rect l="l" t="t" r="r" b="b"/>
                <a:pathLst>
                  <a:path w="5246" h="10275" extrusionOk="0">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flipH="1">
                <a:off x="8125245" y="2187557"/>
                <a:ext cx="22134" cy="20002"/>
              </a:xfrm>
              <a:custGeom>
                <a:avLst/>
                <a:gdLst/>
                <a:ahLst/>
                <a:cxnLst/>
                <a:rect l="l" t="t" r="r" b="b"/>
                <a:pathLst>
                  <a:path w="457" h="413" extrusionOk="0">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flipH="1">
                <a:off x="8116237" y="2182036"/>
                <a:ext cx="35501" cy="11139"/>
              </a:xfrm>
              <a:custGeom>
                <a:avLst/>
                <a:gdLst/>
                <a:ahLst/>
                <a:cxnLst/>
                <a:rect l="l" t="t" r="r" b="b"/>
                <a:pathLst>
                  <a:path w="733" h="230" extrusionOk="0">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flipH="1">
                <a:off x="8227291" y="2189688"/>
                <a:ext cx="22812" cy="19953"/>
              </a:xfrm>
              <a:custGeom>
                <a:avLst/>
                <a:gdLst/>
                <a:ahLst/>
                <a:cxnLst/>
                <a:rect l="l" t="t" r="r" b="b"/>
                <a:pathLst>
                  <a:path w="471" h="412" extrusionOk="0">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flipH="1">
                <a:off x="8219106" y="2184264"/>
                <a:ext cx="35743" cy="11042"/>
              </a:xfrm>
              <a:custGeom>
                <a:avLst/>
                <a:gdLst/>
                <a:ahLst/>
                <a:cxnLst/>
                <a:rect l="l" t="t" r="r" b="b"/>
                <a:pathLst>
                  <a:path w="738" h="228" extrusionOk="0">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flipH="1">
                <a:off x="8110277" y="2038196"/>
                <a:ext cx="255433" cy="208249"/>
              </a:xfrm>
              <a:custGeom>
                <a:avLst/>
                <a:gdLst/>
                <a:ahLst/>
                <a:cxnLst/>
                <a:rect l="l" t="t" r="r" b="b"/>
                <a:pathLst>
                  <a:path w="5274" h="4300" extrusionOk="0">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flipH="1">
                <a:off x="8186995" y="2351061"/>
                <a:ext cx="87275" cy="52353"/>
              </a:xfrm>
              <a:custGeom>
                <a:avLst/>
                <a:gdLst/>
                <a:ahLst/>
                <a:cxnLst/>
                <a:rect l="l" t="t" r="r" b="b"/>
                <a:pathLst>
                  <a:path w="1802" h="1081" extrusionOk="0">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flipH="1">
                <a:off x="8220172" y="2167119"/>
                <a:ext cx="35888" cy="5521"/>
              </a:xfrm>
              <a:custGeom>
                <a:avLst/>
                <a:gdLst/>
                <a:ahLst/>
                <a:cxnLst/>
                <a:rect l="l" t="t" r="r" b="b"/>
                <a:pathLst>
                  <a:path w="741" h="114" extrusionOk="0">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flipH="1">
                <a:off x="8121855" y="2150992"/>
                <a:ext cx="35259" cy="8863"/>
              </a:xfrm>
              <a:custGeom>
                <a:avLst/>
                <a:gdLst/>
                <a:ahLst/>
                <a:cxnLst/>
                <a:rect l="l" t="t" r="r" b="b"/>
                <a:pathLst>
                  <a:path w="728" h="183" extrusionOk="0">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flipH="1">
                <a:off x="8173241" y="2285291"/>
                <a:ext cx="42475" cy="14965"/>
              </a:xfrm>
              <a:custGeom>
                <a:avLst/>
                <a:gdLst/>
                <a:ahLst/>
                <a:cxnLst/>
                <a:rect l="l" t="t" r="r" b="b"/>
                <a:pathLst>
                  <a:path w="877" h="309" extrusionOk="0">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flipH="1">
                <a:off x="8315292" y="1999451"/>
                <a:ext cx="80495" cy="77682"/>
              </a:xfrm>
              <a:custGeom>
                <a:avLst/>
                <a:gdLst/>
                <a:ahLst/>
                <a:cxnLst/>
                <a:rect l="l" t="t" r="r" b="b"/>
                <a:pathLst>
                  <a:path w="1662" h="1604" extrusionOk="0">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flipH="1">
                <a:off x="8355587" y="2171817"/>
                <a:ext cx="47900" cy="78892"/>
              </a:xfrm>
              <a:custGeom>
                <a:avLst/>
                <a:gdLst/>
                <a:ahLst/>
                <a:cxnLst/>
                <a:rect l="l" t="t" r="r" b="b"/>
                <a:pathLst>
                  <a:path w="989" h="1629" extrusionOk="0">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flipH="1">
                <a:off x="8366727" y="2187945"/>
                <a:ext cx="21940" cy="44168"/>
              </a:xfrm>
              <a:custGeom>
                <a:avLst/>
                <a:gdLst/>
                <a:ahLst/>
                <a:cxnLst/>
                <a:rect l="l" t="t" r="r" b="b"/>
                <a:pathLst>
                  <a:path w="453" h="912" extrusionOk="0">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flipH="1">
                <a:off x="7720053" y="2405110"/>
                <a:ext cx="955428" cy="792751"/>
              </a:xfrm>
              <a:custGeom>
                <a:avLst/>
                <a:gdLst/>
                <a:ahLst/>
                <a:cxnLst/>
                <a:rect l="l" t="t" r="r" b="b"/>
                <a:pathLst>
                  <a:path w="19727" h="16369" extrusionOk="0">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flipH="1">
                <a:off x="8407070" y="2495676"/>
                <a:ext cx="61025" cy="275567"/>
              </a:xfrm>
              <a:custGeom>
                <a:avLst/>
                <a:gdLst/>
                <a:ahLst/>
                <a:cxnLst/>
                <a:rect l="l" t="t" r="r" b="b"/>
                <a:pathLst>
                  <a:path w="1260" h="5690" extrusionOk="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flipH="1">
                <a:off x="8016273" y="2499309"/>
                <a:ext cx="35985" cy="288643"/>
              </a:xfrm>
              <a:custGeom>
                <a:avLst/>
                <a:gdLst/>
                <a:ahLst/>
                <a:cxnLst/>
                <a:rect l="l" t="t" r="r" b="b"/>
                <a:pathLst>
                  <a:path w="743" h="5960" extrusionOk="0">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flipH="1">
                <a:off x="8275432" y="2450296"/>
                <a:ext cx="90617" cy="42279"/>
              </a:xfrm>
              <a:custGeom>
                <a:avLst/>
                <a:gdLst/>
                <a:ahLst/>
                <a:cxnLst/>
                <a:rect l="l" t="t" r="r" b="b"/>
                <a:pathLst>
                  <a:path w="1871" h="873" extrusionOk="0">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flipH="1">
                <a:off x="8175662" y="2446277"/>
                <a:ext cx="68338" cy="49108"/>
              </a:xfrm>
              <a:custGeom>
                <a:avLst/>
                <a:gdLst/>
                <a:ahLst/>
                <a:cxnLst/>
                <a:rect l="l" t="t" r="r" b="b"/>
                <a:pathLst>
                  <a:path w="1411" h="1014" extrusionOk="0">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flipH="1">
                <a:off x="8248311" y="2475335"/>
                <a:ext cx="15014" cy="131148"/>
              </a:xfrm>
              <a:custGeom>
                <a:avLst/>
                <a:gdLst/>
                <a:ahLst/>
                <a:cxnLst/>
                <a:rect l="l" t="t" r="r" b="b"/>
                <a:pathLst>
                  <a:path w="310" h="2708" extrusionOk="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flipH="1">
                <a:off x="8495167" y="2979504"/>
                <a:ext cx="156195" cy="39519"/>
              </a:xfrm>
              <a:custGeom>
                <a:avLst/>
                <a:gdLst/>
                <a:ahLst/>
                <a:cxnLst/>
                <a:rect l="l" t="t" r="r" b="b"/>
                <a:pathLst>
                  <a:path w="3225" h="816" extrusionOk="0">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flipH="1">
                <a:off x="8493811" y="2960180"/>
                <a:ext cx="142392" cy="59666"/>
              </a:xfrm>
              <a:custGeom>
                <a:avLst/>
                <a:gdLst/>
                <a:ahLst/>
                <a:cxnLst/>
                <a:rect l="l" t="t" r="r" b="b"/>
                <a:pathLst>
                  <a:path w="2940" h="1232" extrusionOk="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flipH="1">
                <a:off x="7734980" y="2699911"/>
                <a:ext cx="77250" cy="110469"/>
              </a:xfrm>
              <a:custGeom>
                <a:avLst/>
                <a:gdLst/>
                <a:ahLst/>
                <a:cxnLst/>
                <a:rect l="l" t="t" r="r" b="b"/>
                <a:pathLst>
                  <a:path w="1595" h="2281" extrusionOk="0">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flipH="1">
                <a:off x="7738128" y="2702332"/>
                <a:ext cx="88196" cy="85963"/>
              </a:xfrm>
              <a:custGeom>
                <a:avLst/>
                <a:gdLst/>
                <a:ahLst/>
                <a:cxnLst/>
                <a:rect l="l" t="t" r="r" b="b"/>
                <a:pathLst>
                  <a:path w="1821" h="1775" extrusionOk="0">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flipH="1">
                <a:off x="8307785" y="2605131"/>
                <a:ext cx="42136" cy="39906"/>
              </a:xfrm>
              <a:custGeom>
                <a:avLst/>
                <a:gdLst/>
                <a:ahLst/>
                <a:cxnLst/>
                <a:rect l="l" t="t" r="r" b="b"/>
                <a:pathLst>
                  <a:path w="870" h="824" extrusionOk="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flipH="1">
                <a:off x="8571303" y="2808493"/>
                <a:ext cx="42330" cy="39858"/>
              </a:xfrm>
              <a:custGeom>
                <a:avLst/>
                <a:gdLst/>
                <a:ahLst/>
                <a:cxnLst/>
                <a:rect l="l" t="t" r="r" b="b"/>
                <a:pathLst>
                  <a:path w="874" h="823" extrusionOk="0">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flipH="1">
                <a:off x="7945853" y="2606293"/>
                <a:ext cx="42136" cy="39906"/>
              </a:xfrm>
              <a:custGeom>
                <a:avLst/>
                <a:gdLst/>
                <a:ahLst/>
                <a:cxnLst/>
                <a:rect l="l" t="t" r="r" b="b"/>
                <a:pathLst>
                  <a:path w="870" h="824" extrusionOk="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flipH="1">
                <a:off x="8026880" y="3084357"/>
                <a:ext cx="42282" cy="39955"/>
              </a:xfrm>
              <a:custGeom>
                <a:avLst/>
                <a:gdLst/>
                <a:ahLst/>
                <a:cxnLst/>
                <a:rect l="l" t="t" r="r" b="b"/>
                <a:pathLst>
                  <a:path w="873" h="825" extrusionOk="0">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flipH="1">
                <a:off x="8335585" y="3084357"/>
                <a:ext cx="42330" cy="39955"/>
              </a:xfrm>
              <a:custGeom>
                <a:avLst/>
                <a:gdLst/>
                <a:ahLst/>
                <a:cxnLst/>
                <a:rect l="l" t="t" r="r" b="b"/>
                <a:pathLst>
                  <a:path w="874" h="825" extrusionOk="0">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flipH="1">
                <a:off x="8212519" y="2910732"/>
                <a:ext cx="42330" cy="39858"/>
              </a:xfrm>
              <a:custGeom>
                <a:avLst/>
                <a:gdLst/>
                <a:ahLst/>
                <a:cxnLst/>
                <a:rect l="l" t="t" r="r" b="b"/>
                <a:pathLst>
                  <a:path w="874" h="823" extrusionOk="0">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flipH="1">
                <a:off x="8151689" y="2708047"/>
                <a:ext cx="23683" cy="22423"/>
              </a:xfrm>
              <a:custGeom>
                <a:avLst/>
                <a:gdLst/>
                <a:ahLst/>
                <a:cxnLst/>
                <a:rect l="l" t="t" r="r" b="b"/>
                <a:pathLst>
                  <a:path w="489" h="463" extrusionOk="0">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flipH="1">
                <a:off x="8117448" y="2554666"/>
                <a:ext cx="23683" cy="22472"/>
              </a:xfrm>
              <a:custGeom>
                <a:avLst/>
                <a:gdLst/>
                <a:ahLst/>
                <a:cxnLst/>
                <a:rect l="l" t="t" r="r" b="b"/>
                <a:pathLst>
                  <a:path w="489" h="464" extrusionOk="0">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flipH="1">
                <a:off x="8336457" y="2823846"/>
                <a:ext cx="23732" cy="22423"/>
              </a:xfrm>
              <a:custGeom>
                <a:avLst/>
                <a:gdLst/>
                <a:ahLst/>
                <a:cxnLst/>
                <a:rect l="l" t="t" r="r" b="b"/>
                <a:pathLst>
                  <a:path w="490" h="463" extrusionOk="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flipH="1">
                <a:off x="8526988" y="2603823"/>
                <a:ext cx="23829" cy="22375"/>
              </a:xfrm>
              <a:custGeom>
                <a:avLst/>
                <a:gdLst/>
                <a:ahLst/>
                <a:cxnLst/>
                <a:rect l="l" t="t" r="r" b="b"/>
                <a:pathLst>
                  <a:path w="492" h="462" extrusionOk="0">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flipH="1">
                <a:off x="8177213" y="3063145"/>
                <a:ext cx="23732" cy="22375"/>
              </a:xfrm>
              <a:custGeom>
                <a:avLst/>
                <a:gdLst/>
                <a:ahLst/>
                <a:cxnLst/>
                <a:rect l="l" t="t" r="r" b="b"/>
                <a:pathLst>
                  <a:path w="490" h="462" extrusionOk="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flipH="1">
                <a:off x="8084417" y="2897365"/>
                <a:ext cx="23683" cy="22423"/>
              </a:xfrm>
              <a:custGeom>
                <a:avLst/>
                <a:gdLst/>
                <a:ahLst/>
                <a:cxnLst/>
                <a:rect l="l" t="t" r="r" b="b"/>
                <a:pathLst>
                  <a:path w="489" h="463" extrusionOk="0">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flipH="1">
                <a:off x="7857555" y="3164991"/>
                <a:ext cx="593008" cy="1690546"/>
              </a:xfrm>
              <a:custGeom>
                <a:avLst/>
                <a:gdLst/>
                <a:ahLst/>
                <a:cxnLst/>
                <a:rect l="l" t="t" r="r" b="b"/>
                <a:pathLst>
                  <a:path w="12244" h="34907" extrusionOk="0">
                    <a:moveTo>
                      <a:pt x="1" y="0"/>
                    </a:moveTo>
                    <a:lnTo>
                      <a:pt x="1" y="34907"/>
                    </a:lnTo>
                    <a:lnTo>
                      <a:pt x="5062" y="34713"/>
                    </a:lnTo>
                    <a:lnTo>
                      <a:pt x="5496" y="4799"/>
                    </a:lnTo>
                    <a:lnTo>
                      <a:pt x="7212" y="34832"/>
                    </a:lnTo>
                    <a:lnTo>
                      <a:pt x="12244" y="34713"/>
                    </a:lnTo>
                    <a:lnTo>
                      <a:pt x="10055" y="611"/>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flipH="1">
                <a:off x="8316988" y="3177442"/>
                <a:ext cx="4940" cy="1671271"/>
              </a:xfrm>
              <a:custGeom>
                <a:avLst/>
                <a:gdLst/>
                <a:ahLst/>
                <a:cxnLst/>
                <a:rect l="l" t="t" r="r" b="b"/>
                <a:pathLst>
                  <a:path w="102" h="34509" extrusionOk="0">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flipH="1">
                <a:off x="7980481" y="3191729"/>
                <a:ext cx="90084" cy="1656984"/>
              </a:xfrm>
              <a:custGeom>
                <a:avLst/>
                <a:gdLst/>
                <a:ahLst/>
                <a:cxnLst/>
                <a:rect l="l" t="t" r="r" b="b"/>
                <a:pathLst>
                  <a:path w="1860" h="34214" extrusionOk="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flipH="1">
                <a:off x="8159680" y="3181268"/>
                <a:ext cx="26493" cy="182823"/>
              </a:xfrm>
              <a:custGeom>
                <a:avLst/>
                <a:gdLst/>
                <a:ahLst/>
                <a:cxnLst/>
                <a:rect l="l" t="t" r="r" b="b"/>
                <a:pathLst>
                  <a:path w="547" h="3775" extrusionOk="0">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flipH="1">
                <a:off x="8189224" y="3198606"/>
                <a:ext cx="25572" cy="24651"/>
              </a:xfrm>
              <a:custGeom>
                <a:avLst/>
                <a:gdLst/>
                <a:ahLst/>
                <a:cxnLst/>
                <a:rect l="l" t="t" r="r" b="b"/>
                <a:pathLst>
                  <a:path w="528" h="509" extrusionOk="0">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flipH="1">
                <a:off x="8016411" y="2913589"/>
                <a:ext cx="669289" cy="285204"/>
              </a:xfrm>
              <a:custGeom>
                <a:avLst/>
                <a:gdLst/>
                <a:ahLst/>
                <a:cxnLst/>
                <a:rect l="l" t="t" r="r" b="b"/>
                <a:pathLst>
                  <a:path w="13819" h="5889" extrusionOk="0">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29"/>
            <p:cNvSpPr/>
            <p:nvPr/>
          </p:nvSpPr>
          <p:spPr>
            <a:xfrm rot="-5400000">
              <a:off x="8133000" y="2006075"/>
              <a:ext cx="87600" cy="27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7286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altLang="ko-KR" dirty="0"/>
              <a:t>Analysis of results</a:t>
            </a:r>
          </a:p>
        </p:txBody>
      </p:sp>
      <p:pic>
        <p:nvPicPr>
          <p:cNvPr id="14" name="Picture 10">
            <a:extLst>
              <a:ext uri="{FF2B5EF4-FFF2-40B4-BE49-F238E27FC236}">
                <a16:creationId xmlns:a16="http://schemas.microsoft.com/office/drawing/2014/main" id="{6D474B02-A365-4055-901D-A5B642E0F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581" y="128864"/>
            <a:ext cx="1619272" cy="1619272"/>
          </a:xfrm>
          <a:prstGeom prst="rect">
            <a:avLst/>
          </a:prstGeom>
        </p:spPr>
      </p:pic>
      <p:sp>
        <p:nvSpPr>
          <p:cNvPr id="15" name="Google Shape;188;p25"/>
          <p:cNvSpPr txBox="1"/>
          <p:nvPr/>
        </p:nvSpPr>
        <p:spPr>
          <a:xfrm>
            <a:off x="3355486" y="1748136"/>
            <a:ext cx="5435223" cy="2869744"/>
          </a:xfrm>
          <a:prstGeom prst="rect">
            <a:avLst/>
          </a:prstGeom>
          <a:noFill/>
          <a:ln>
            <a:noFill/>
          </a:ln>
        </p:spPr>
        <p:txBody>
          <a:bodyPr spcFirstLastPara="1" wrap="square" lIns="91425" tIns="91425" rIns="91425" bIns="91425" anchor="t" anchorCtr="0">
            <a:noAutofit/>
          </a:bodyPr>
          <a:lstStyle/>
          <a:p>
            <a:pPr lvl="0"/>
            <a:r>
              <a:rPr lang="en-US" dirty="0">
                <a:solidFill>
                  <a:schemeClr val="accent3"/>
                </a:solidFill>
                <a:latin typeface="Anaheim" panose="020B0600000101010101" charset="0"/>
                <a:ea typeface="Barlow"/>
                <a:cs typeface="Barlow"/>
                <a:sym typeface="Barlow"/>
              </a:rPr>
              <a:t>Our model has been significantly improved performance compared to the base model, MTP.</a:t>
            </a:r>
          </a:p>
          <a:p>
            <a:pPr lvl="0"/>
            <a:r>
              <a:rPr lang="en-US" dirty="0">
                <a:solidFill>
                  <a:schemeClr val="accent3"/>
                </a:solidFill>
                <a:latin typeface="Anaheim" panose="020B0600000101010101" charset="0"/>
                <a:ea typeface="Barlow"/>
                <a:cs typeface="Barlow"/>
                <a:sym typeface="Barlow"/>
              </a:rPr>
              <a:t>There are three reasons for that:</a:t>
            </a:r>
          </a:p>
          <a:p>
            <a:pPr lvl="0"/>
            <a:endParaRPr lang="en-US" dirty="0">
              <a:solidFill>
                <a:schemeClr val="accent3"/>
              </a:solidFill>
              <a:latin typeface="Anaheim" panose="020B0600000101010101" charset="0"/>
              <a:ea typeface="Barlow"/>
              <a:cs typeface="Barlow"/>
              <a:sym typeface="Barlow"/>
            </a:endParaRPr>
          </a:p>
          <a:p>
            <a:pPr lvl="0"/>
            <a:r>
              <a:rPr lang="en-US" dirty="0">
                <a:solidFill>
                  <a:schemeClr val="accent3"/>
                </a:solidFill>
                <a:latin typeface="Anaheim" panose="020B0600000101010101" charset="0"/>
                <a:ea typeface="Barlow"/>
                <a:cs typeface="Barlow"/>
                <a:sym typeface="Barlow"/>
              </a:rPr>
              <a:t>1. Our model data </a:t>
            </a:r>
            <a:r>
              <a:rPr lang="en-US" b="1" dirty="0">
                <a:solidFill>
                  <a:schemeClr val="accent3"/>
                </a:solidFill>
                <a:latin typeface="Anaheim" panose="020B0600000101010101" charset="0"/>
                <a:ea typeface="Barlow"/>
                <a:cs typeface="Barlow"/>
                <a:sym typeface="Barlow"/>
              </a:rPr>
              <a:t>input</a:t>
            </a:r>
            <a:r>
              <a:rPr lang="en-US" dirty="0">
                <a:solidFill>
                  <a:schemeClr val="accent3"/>
                </a:solidFill>
                <a:latin typeface="Anaheim" panose="020B0600000101010101" charset="0"/>
                <a:ea typeface="Barlow"/>
                <a:cs typeface="Barlow"/>
                <a:sym typeface="Barlow"/>
              </a:rPr>
              <a:t> has </a:t>
            </a:r>
            <a:r>
              <a:rPr lang="en-US" b="1" dirty="0">
                <a:solidFill>
                  <a:schemeClr val="accent3"/>
                </a:solidFill>
                <a:latin typeface="Anaheim" panose="020B0600000101010101" charset="0"/>
                <a:ea typeface="Barlow"/>
                <a:cs typeface="Barlow"/>
                <a:sym typeface="Barlow"/>
              </a:rPr>
              <a:t>only</a:t>
            </a:r>
            <a:r>
              <a:rPr lang="en-US" dirty="0">
                <a:solidFill>
                  <a:schemeClr val="accent3"/>
                </a:solidFill>
                <a:latin typeface="Anaheim" panose="020B0600000101010101" charset="0"/>
                <a:ea typeface="Barlow"/>
                <a:cs typeface="Barlow"/>
                <a:sym typeface="Barlow"/>
              </a:rPr>
              <a:t> the </a:t>
            </a:r>
            <a:r>
              <a:rPr lang="en-US" b="1" dirty="0">
                <a:solidFill>
                  <a:schemeClr val="accent3"/>
                </a:solidFill>
                <a:latin typeface="Anaheim" panose="020B0600000101010101" charset="0"/>
                <a:ea typeface="Barlow"/>
                <a:cs typeface="Barlow"/>
                <a:sym typeface="Barlow"/>
              </a:rPr>
              <a:t>necessary data</a:t>
            </a:r>
            <a:r>
              <a:rPr lang="en-US" dirty="0">
                <a:solidFill>
                  <a:schemeClr val="accent3"/>
                </a:solidFill>
                <a:latin typeface="Anaheim" panose="020B0600000101010101" charset="0"/>
                <a:ea typeface="Barlow"/>
                <a:cs typeface="Barlow"/>
                <a:sym typeface="Barlow"/>
              </a:rPr>
              <a:t>. Therefore, it facilitates model learning.</a:t>
            </a:r>
          </a:p>
          <a:p>
            <a:pPr lvl="0"/>
            <a:endParaRPr lang="en-US" dirty="0">
              <a:solidFill>
                <a:schemeClr val="accent3"/>
              </a:solidFill>
              <a:latin typeface="Anaheim" panose="020B0600000101010101" charset="0"/>
              <a:ea typeface="Barlow"/>
              <a:cs typeface="Barlow"/>
              <a:sym typeface="Barlow"/>
            </a:endParaRPr>
          </a:p>
          <a:p>
            <a:pPr lvl="0"/>
            <a:r>
              <a:rPr lang="en-US" dirty="0">
                <a:solidFill>
                  <a:schemeClr val="accent3"/>
                </a:solidFill>
                <a:latin typeface="Anaheim" panose="020B0600000101010101" charset="0"/>
                <a:ea typeface="Barlow"/>
                <a:cs typeface="Barlow"/>
                <a:sym typeface="Barlow"/>
              </a:rPr>
              <a:t>2. While the existing MTP did not use sequenced data, we </a:t>
            </a:r>
            <a:r>
              <a:rPr lang="en-US" b="1" dirty="0">
                <a:solidFill>
                  <a:schemeClr val="accent3"/>
                </a:solidFill>
                <a:latin typeface="Anaheim" panose="020B0600000101010101" charset="0"/>
                <a:ea typeface="Barlow"/>
                <a:cs typeface="Barlow"/>
                <a:sym typeface="Barlow"/>
              </a:rPr>
              <a:t>used</a:t>
            </a:r>
            <a:r>
              <a:rPr lang="en-US" dirty="0">
                <a:solidFill>
                  <a:schemeClr val="accent3"/>
                </a:solidFill>
                <a:latin typeface="Anaheim" panose="020B0600000101010101" charset="0"/>
                <a:ea typeface="Barlow"/>
                <a:cs typeface="Barlow"/>
                <a:sym typeface="Barlow"/>
              </a:rPr>
              <a:t> </a:t>
            </a:r>
            <a:r>
              <a:rPr lang="en-US" b="1" dirty="0">
                <a:solidFill>
                  <a:schemeClr val="accent3"/>
                </a:solidFill>
                <a:latin typeface="Anaheim" panose="020B0600000101010101" charset="0"/>
                <a:ea typeface="Barlow"/>
                <a:cs typeface="Barlow"/>
                <a:sym typeface="Barlow"/>
              </a:rPr>
              <a:t>past path</a:t>
            </a:r>
            <a:r>
              <a:rPr lang="en-US" dirty="0">
                <a:solidFill>
                  <a:schemeClr val="accent3"/>
                </a:solidFill>
                <a:latin typeface="Anaheim" panose="020B0600000101010101" charset="0"/>
                <a:ea typeface="Barlow"/>
                <a:cs typeface="Barlow"/>
                <a:sym typeface="Barlow"/>
              </a:rPr>
              <a:t> using </a:t>
            </a:r>
            <a:r>
              <a:rPr lang="en-US" b="1" dirty="0">
                <a:solidFill>
                  <a:schemeClr val="accent3"/>
                </a:solidFill>
                <a:latin typeface="Anaheim" panose="020B0600000101010101" charset="0"/>
                <a:ea typeface="Barlow"/>
                <a:cs typeface="Barlow"/>
                <a:sym typeface="Barlow"/>
              </a:rPr>
              <a:t>LSTM</a:t>
            </a:r>
            <a:r>
              <a:rPr lang="en-US" dirty="0">
                <a:solidFill>
                  <a:schemeClr val="accent3"/>
                </a:solidFill>
                <a:latin typeface="Anaheim" panose="020B0600000101010101" charset="0"/>
                <a:ea typeface="Barlow"/>
                <a:cs typeface="Barlow"/>
                <a:sym typeface="Barlow"/>
              </a:rPr>
              <a:t>.</a:t>
            </a:r>
          </a:p>
          <a:p>
            <a:pPr lvl="0"/>
            <a:endParaRPr lang="en-US" dirty="0">
              <a:solidFill>
                <a:schemeClr val="accent3"/>
              </a:solidFill>
              <a:latin typeface="Anaheim" panose="020B0600000101010101" charset="0"/>
              <a:ea typeface="Barlow"/>
              <a:cs typeface="Barlow"/>
              <a:sym typeface="Barlow"/>
            </a:endParaRPr>
          </a:p>
          <a:p>
            <a:pPr lvl="0"/>
            <a:r>
              <a:rPr lang="en-US" dirty="0">
                <a:solidFill>
                  <a:schemeClr val="accent3"/>
                </a:solidFill>
                <a:latin typeface="Anaheim" panose="020B0600000101010101" charset="0"/>
                <a:ea typeface="Barlow"/>
                <a:cs typeface="Barlow"/>
                <a:sym typeface="Barlow"/>
              </a:rPr>
              <a:t>3. </a:t>
            </a:r>
            <a:r>
              <a:rPr lang="en-US" b="1" dirty="0">
                <a:solidFill>
                  <a:schemeClr val="accent3"/>
                </a:solidFill>
                <a:latin typeface="Anaheim" panose="020B0600000101010101" charset="0"/>
                <a:ea typeface="Barlow"/>
                <a:cs typeface="Barlow"/>
                <a:sym typeface="Barlow"/>
              </a:rPr>
              <a:t>Performance</a:t>
            </a:r>
            <a:r>
              <a:rPr lang="en-US" dirty="0">
                <a:solidFill>
                  <a:schemeClr val="accent3"/>
                </a:solidFill>
                <a:latin typeface="Anaheim" panose="020B0600000101010101" charset="0"/>
                <a:ea typeface="Barlow"/>
                <a:cs typeface="Barlow"/>
                <a:sym typeface="Barlow"/>
              </a:rPr>
              <a:t> was </a:t>
            </a:r>
            <a:r>
              <a:rPr lang="en-US" b="1" dirty="0">
                <a:solidFill>
                  <a:schemeClr val="accent3"/>
                </a:solidFill>
                <a:latin typeface="Anaheim" panose="020B0600000101010101" charset="0"/>
                <a:ea typeface="Barlow"/>
                <a:cs typeface="Barlow"/>
                <a:sym typeface="Barlow"/>
              </a:rPr>
              <a:t>improved</a:t>
            </a:r>
            <a:r>
              <a:rPr lang="en-US" dirty="0">
                <a:solidFill>
                  <a:schemeClr val="accent3"/>
                </a:solidFill>
                <a:latin typeface="Anaheim" panose="020B0600000101010101" charset="0"/>
                <a:ea typeface="Barlow"/>
                <a:cs typeface="Barlow"/>
                <a:sym typeface="Barlow"/>
              </a:rPr>
              <a:t> by </a:t>
            </a:r>
            <a:r>
              <a:rPr lang="en-US" b="1" dirty="0">
                <a:solidFill>
                  <a:schemeClr val="accent3"/>
                </a:solidFill>
                <a:latin typeface="Anaheim" panose="020B0600000101010101" charset="0"/>
                <a:ea typeface="Barlow"/>
                <a:cs typeface="Barlow"/>
                <a:sym typeface="Barlow"/>
              </a:rPr>
              <a:t>using Attention</a:t>
            </a:r>
            <a:r>
              <a:rPr lang="en-US" dirty="0">
                <a:solidFill>
                  <a:schemeClr val="accent3"/>
                </a:solidFill>
                <a:latin typeface="Anaheim" panose="020B0600000101010101" charset="0"/>
                <a:ea typeface="Barlow"/>
                <a:cs typeface="Barlow"/>
                <a:sym typeface="Barlow"/>
              </a:rPr>
              <a:t>, which gives weight only to the necessary parts of the entire PATH and IMAGE.</a:t>
            </a:r>
          </a:p>
          <a:p>
            <a:pPr lvl="0"/>
            <a:endParaRPr lang="en-US" dirty="0">
              <a:solidFill>
                <a:schemeClr val="accent3"/>
              </a:solidFill>
              <a:latin typeface="Anaheim" panose="020B0600000101010101" charset="0"/>
              <a:ea typeface="Barlow"/>
              <a:cs typeface="Barlow"/>
              <a:sym typeface="Barlow"/>
            </a:endParaRPr>
          </a:p>
          <a:p>
            <a:pPr lvl="0"/>
            <a:endParaRPr lang="en-US" dirty="0">
              <a:solidFill>
                <a:schemeClr val="accent3"/>
              </a:solidFill>
              <a:latin typeface="Anaheim" panose="020B0600000101010101" charset="0"/>
              <a:ea typeface="Barlow"/>
              <a:cs typeface="Barlow"/>
              <a:sym typeface="Barlow"/>
            </a:endParaRPr>
          </a:p>
        </p:txBody>
      </p:sp>
      <p:sp>
        <p:nvSpPr>
          <p:cNvPr id="16" name="Google Shape;188;p25"/>
          <p:cNvSpPr txBox="1"/>
          <p:nvPr/>
        </p:nvSpPr>
        <p:spPr>
          <a:xfrm>
            <a:off x="407826" y="1748136"/>
            <a:ext cx="2306782" cy="281223"/>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accent3"/>
                </a:solidFill>
                <a:latin typeface="Anaheim" panose="020B0600000101010101" charset="0"/>
                <a:ea typeface="Barlow"/>
                <a:cs typeface="Barlow"/>
                <a:sym typeface="Barlow"/>
              </a:rPr>
              <a:t>&lt;Original MTP Model Prediction&gt;</a:t>
            </a:r>
          </a:p>
        </p:txBody>
      </p:sp>
      <p:pic>
        <p:nvPicPr>
          <p:cNvPr id="9" name="그림 8">
            <a:extLst>
              <a:ext uri="{FF2B5EF4-FFF2-40B4-BE49-F238E27FC236}">
                <a16:creationId xmlns:a16="http://schemas.microsoft.com/office/drawing/2014/main" id="{AB913C53-56AC-40BF-BAA1-33F7727B241D}"/>
              </a:ext>
            </a:extLst>
          </p:cNvPr>
          <p:cNvPicPr>
            <a:picLocks noChangeAspect="1"/>
          </p:cNvPicPr>
          <p:nvPr/>
        </p:nvPicPr>
        <p:blipFill>
          <a:blip r:embed="rId4"/>
          <a:stretch>
            <a:fillRect/>
          </a:stretch>
        </p:blipFill>
        <p:spPr>
          <a:xfrm>
            <a:off x="369349" y="2284454"/>
            <a:ext cx="2312836" cy="2333426"/>
          </a:xfrm>
          <a:prstGeom prst="rect">
            <a:avLst/>
          </a:prstGeom>
        </p:spPr>
      </p:pic>
      <p:sp>
        <p:nvSpPr>
          <p:cNvPr id="13" name="Google Shape;188;p25"/>
          <p:cNvSpPr txBox="1"/>
          <p:nvPr/>
        </p:nvSpPr>
        <p:spPr>
          <a:xfrm>
            <a:off x="369349" y="4617880"/>
            <a:ext cx="2306782" cy="281223"/>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accent3"/>
                </a:solidFill>
                <a:latin typeface="Anaheim" panose="020B0600000101010101" charset="0"/>
                <a:ea typeface="Barlow"/>
                <a:cs typeface="Barlow"/>
                <a:sym typeface="Barlow"/>
              </a:rPr>
              <a:t>&lt;Our Model Prediction&gt;</a:t>
            </a:r>
          </a:p>
        </p:txBody>
      </p:sp>
    </p:spTree>
    <p:extLst>
      <p:ext uri="{BB962C8B-B14F-4D97-AF65-F5344CB8AC3E}">
        <p14:creationId xmlns:p14="http://schemas.microsoft.com/office/powerpoint/2010/main" val="571023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altLang="ko-KR" dirty="0"/>
              <a:t>weakness</a:t>
            </a:r>
          </a:p>
        </p:txBody>
      </p:sp>
      <p:pic>
        <p:nvPicPr>
          <p:cNvPr id="9" name="그림 8">
            <a:extLst>
              <a:ext uri="{FF2B5EF4-FFF2-40B4-BE49-F238E27FC236}">
                <a16:creationId xmlns:a16="http://schemas.microsoft.com/office/drawing/2014/main" id="{6A4FEF9B-627A-42BA-95D5-E8D13221DBF1}"/>
              </a:ext>
            </a:extLst>
          </p:cNvPr>
          <p:cNvPicPr>
            <a:picLocks noChangeAspect="1"/>
          </p:cNvPicPr>
          <p:nvPr/>
        </p:nvPicPr>
        <p:blipFill>
          <a:blip r:embed="rId3"/>
          <a:stretch>
            <a:fillRect/>
          </a:stretch>
        </p:blipFill>
        <p:spPr>
          <a:xfrm>
            <a:off x="606109" y="401072"/>
            <a:ext cx="2083004" cy="2052551"/>
          </a:xfrm>
          <a:prstGeom prst="rect">
            <a:avLst/>
          </a:prstGeom>
        </p:spPr>
      </p:pic>
      <p:pic>
        <p:nvPicPr>
          <p:cNvPr id="13" name="그림 12">
            <a:extLst>
              <a:ext uri="{FF2B5EF4-FFF2-40B4-BE49-F238E27FC236}">
                <a16:creationId xmlns:a16="http://schemas.microsoft.com/office/drawing/2014/main" id="{3328E29D-FE8C-40E1-A742-6300918204F5}"/>
              </a:ext>
            </a:extLst>
          </p:cNvPr>
          <p:cNvPicPr>
            <a:picLocks noChangeAspect="1"/>
          </p:cNvPicPr>
          <p:nvPr/>
        </p:nvPicPr>
        <p:blipFill>
          <a:blip r:embed="rId4"/>
          <a:stretch>
            <a:fillRect/>
          </a:stretch>
        </p:blipFill>
        <p:spPr>
          <a:xfrm>
            <a:off x="606109" y="2475413"/>
            <a:ext cx="2083003" cy="2076785"/>
          </a:xfrm>
          <a:prstGeom prst="rect">
            <a:avLst/>
          </a:prstGeom>
        </p:spPr>
      </p:pic>
      <p:sp>
        <p:nvSpPr>
          <p:cNvPr id="17" name="Google Shape;188;p25"/>
          <p:cNvSpPr txBox="1"/>
          <p:nvPr/>
        </p:nvSpPr>
        <p:spPr>
          <a:xfrm>
            <a:off x="335993" y="4573988"/>
            <a:ext cx="2623233" cy="281223"/>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accent3"/>
                </a:solidFill>
                <a:latin typeface="Anaheim" panose="020B0600000101010101" charset="0"/>
                <a:ea typeface="Barlow"/>
                <a:cs typeface="Barlow"/>
                <a:sym typeface="Barlow"/>
              </a:rPr>
              <a:t>&lt;Our Model unsatisfactory Prediction&gt;</a:t>
            </a:r>
          </a:p>
        </p:txBody>
      </p:sp>
      <p:sp>
        <p:nvSpPr>
          <p:cNvPr id="18" name="Google Shape;188;p25"/>
          <p:cNvSpPr txBox="1"/>
          <p:nvPr/>
        </p:nvSpPr>
        <p:spPr>
          <a:xfrm>
            <a:off x="3355486" y="1748136"/>
            <a:ext cx="5435223" cy="2869744"/>
          </a:xfrm>
          <a:prstGeom prst="rect">
            <a:avLst/>
          </a:prstGeom>
          <a:noFill/>
          <a:ln>
            <a:noFill/>
          </a:ln>
        </p:spPr>
        <p:txBody>
          <a:bodyPr spcFirstLastPara="1" wrap="square" lIns="91425" tIns="91425" rIns="91425" bIns="91425" anchor="t" anchorCtr="0">
            <a:noAutofit/>
          </a:bodyPr>
          <a:lstStyle/>
          <a:p>
            <a:pPr lvl="0"/>
            <a:r>
              <a:rPr lang="en-US" dirty="0">
                <a:solidFill>
                  <a:schemeClr val="accent3"/>
                </a:solidFill>
                <a:latin typeface="Anaheim" panose="020B0600000101010101" charset="0"/>
                <a:ea typeface="Barlow"/>
                <a:cs typeface="Barlow"/>
                <a:sym typeface="Barlow"/>
              </a:rPr>
              <a:t>The part where the model is still weak is the rotational movement.</a:t>
            </a:r>
          </a:p>
          <a:p>
            <a:pPr lvl="0"/>
            <a:endParaRPr lang="en-US" dirty="0">
              <a:solidFill>
                <a:schemeClr val="accent3"/>
              </a:solidFill>
              <a:latin typeface="Anaheim" panose="020B0600000101010101" charset="0"/>
              <a:ea typeface="Barlow"/>
              <a:cs typeface="Barlow"/>
              <a:sym typeface="Barlow"/>
            </a:endParaRPr>
          </a:p>
          <a:p>
            <a:pPr lvl="0"/>
            <a:r>
              <a:rPr lang="en-US" dirty="0">
                <a:solidFill>
                  <a:schemeClr val="accent3"/>
                </a:solidFill>
                <a:latin typeface="Anaheim" panose="020B0600000101010101" charset="0"/>
                <a:ea typeface="Barlow"/>
                <a:cs typeface="Barlow"/>
                <a:sym typeface="Barlow"/>
              </a:rPr>
              <a:t>The model does not leave the road, but sometimes it goes straight when it has to turn.</a:t>
            </a:r>
          </a:p>
          <a:p>
            <a:pPr lvl="0"/>
            <a:endParaRPr lang="en-US" dirty="0">
              <a:solidFill>
                <a:schemeClr val="accent3"/>
              </a:solidFill>
              <a:latin typeface="Anaheim" panose="020B0600000101010101" charset="0"/>
              <a:ea typeface="Barlow"/>
              <a:cs typeface="Barlow"/>
              <a:sym typeface="Barlow"/>
            </a:endParaRPr>
          </a:p>
          <a:p>
            <a:pPr lvl="0"/>
            <a:r>
              <a:rPr lang="en-US" dirty="0">
                <a:solidFill>
                  <a:schemeClr val="accent3"/>
                </a:solidFill>
                <a:latin typeface="Anaheim" panose="020B0600000101010101" charset="0"/>
                <a:ea typeface="Barlow"/>
                <a:cs typeface="Barlow"/>
                <a:sym typeface="Barlow"/>
              </a:rPr>
              <a:t>We think the problem with these vulnerabilities because of the data.</a:t>
            </a:r>
          </a:p>
          <a:p>
            <a:pPr lvl="0"/>
            <a:endParaRPr lang="en-US" dirty="0">
              <a:solidFill>
                <a:schemeClr val="accent3"/>
              </a:solidFill>
              <a:latin typeface="Anaheim" panose="020B0600000101010101" charset="0"/>
              <a:ea typeface="Barlow"/>
              <a:cs typeface="Barlow"/>
              <a:sym typeface="Barlow"/>
            </a:endParaRPr>
          </a:p>
          <a:p>
            <a:pPr lvl="0"/>
            <a:r>
              <a:rPr lang="en-US" dirty="0" err="1">
                <a:solidFill>
                  <a:schemeClr val="accent3"/>
                </a:solidFill>
                <a:latin typeface="Anaheim" panose="020B0600000101010101" charset="0"/>
                <a:ea typeface="Barlow"/>
                <a:cs typeface="Barlow"/>
                <a:sym typeface="Barlow"/>
              </a:rPr>
              <a:t>Nuscences</a:t>
            </a:r>
            <a:r>
              <a:rPr lang="en-US" dirty="0">
                <a:solidFill>
                  <a:schemeClr val="accent3"/>
                </a:solidFill>
                <a:latin typeface="Anaheim" panose="020B0600000101010101" charset="0"/>
                <a:ea typeface="Barlow"/>
                <a:cs typeface="Barlow"/>
                <a:sym typeface="Barlow"/>
              </a:rPr>
              <a:t> data set was collected using a real road.</a:t>
            </a:r>
          </a:p>
          <a:p>
            <a:pPr lvl="0"/>
            <a:endParaRPr lang="en-US" dirty="0">
              <a:solidFill>
                <a:schemeClr val="accent3"/>
              </a:solidFill>
              <a:latin typeface="Anaheim" panose="020B0600000101010101" charset="0"/>
              <a:ea typeface="Barlow"/>
              <a:cs typeface="Barlow"/>
              <a:sym typeface="Barlow"/>
            </a:endParaRPr>
          </a:p>
          <a:p>
            <a:pPr lvl="0"/>
            <a:r>
              <a:rPr lang="en-US" dirty="0">
                <a:solidFill>
                  <a:schemeClr val="accent3"/>
                </a:solidFill>
                <a:latin typeface="Anaheim" panose="020B0600000101010101" charset="0"/>
                <a:ea typeface="Barlow"/>
                <a:cs typeface="Barlow"/>
                <a:sym typeface="Barlow"/>
              </a:rPr>
              <a:t>Therefore, 95% of the agents in the data are data sets that go straight.</a:t>
            </a:r>
          </a:p>
          <a:p>
            <a:pPr lvl="0"/>
            <a:endParaRPr lang="en-US" dirty="0">
              <a:solidFill>
                <a:schemeClr val="accent3"/>
              </a:solidFill>
              <a:latin typeface="Anaheim" panose="020B0600000101010101" charset="0"/>
              <a:ea typeface="Barlow"/>
              <a:cs typeface="Barlow"/>
              <a:sym typeface="Barlow"/>
            </a:endParaRPr>
          </a:p>
          <a:p>
            <a:pPr lvl="0"/>
            <a:r>
              <a:rPr lang="en-US" dirty="0">
                <a:solidFill>
                  <a:schemeClr val="accent3"/>
                </a:solidFill>
                <a:latin typeface="Anaheim" panose="020B0600000101010101" charset="0"/>
                <a:ea typeface="Barlow"/>
                <a:cs typeface="Barlow"/>
                <a:sym typeface="Barlow"/>
              </a:rPr>
              <a:t>This biased dataset is a big problem.</a:t>
            </a:r>
          </a:p>
        </p:txBody>
      </p:sp>
    </p:spTree>
    <p:extLst>
      <p:ext uri="{BB962C8B-B14F-4D97-AF65-F5344CB8AC3E}">
        <p14:creationId xmlns:p14="http://schemas.microsoft.com/office/powerpoint/2010/main" val="681955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altLang="ko-KR" dirty="0"/>
              <a:t>Post research</a:t>
            </a:r>
          </a:p>
        </p:txBody>
      </p:sp>
      <p:pic>
        <p:nvPicPr>
          <p:cNvPr id="2" name="그림 1"/>
          <p:cNvPicPr>
            <a:picLocks noChangeAspect="1"/>
          </p:cNvPicPr>
          <p:nvPr/>
        </p:nvPicPr>
        <p:blipFill>
          <a:blip r:embed="rId3"/>
          <a:stretch>
            <a:fillRect/>
          </a:stretch>
        </p:blipFill>
        <p:spPr>
          <a:xfrm>
            <a:off x="1622711" y="1794163"/>
            <a:ext cx="5934075" cy="3122236"/>
          </a:xfrm>
          <a:prstGeom prst="rect">
            <a:avLst/>
          </a:prstGeom>
        </p:spPr>
      </p:pic>
      <p:sp>
        <p:nvSpPr>
          <p:cNvPr id="10" name="Google Shape;188;p25"/>
          <p:cNvSpPr txBox="1"/>
          <p:nvPr/>
        </p:nvSpPr>
        <p:spPr>
          <a:xfrm>
            <a:off x="1622711" y="1228590"/>
            <a:ext cx="6224654" cy="565573"/>
          </a:xfrm>
          <a:prstGeom prst="rect">
            <a:avLst/>
          </a:prstGeom>
          <a:noFill/>
          <a:ln>
            <a:noFill/>
          </a:ln>
        </p:spPr>
        <p:txBody>
          <a:bodyPr spcFirstLastPara="1" wrap="square" lIns="91425" tIns="91425" rIns="91425" bIns="91425" anchor="t" anchorCtr="0">
            <a:noAutofit/>
          </a:bodyPr>
          <a:lstStyle/>
          <a:p>
            <a:pPr lvl="0"/>
            <a:r>
              <a:rPr lang="en-US" dirty="0">
                <a:solidFill>
                  <a:schemeClr val="accent3"/>
                </a:solidFill>
                <a:latin typeface="Anaheim" panose="020B0600000101010101" charset="0"/>
                <a:ea typeface="Barlow"/>
                <a:cs typeface="Barlow"/>
                <a:sym typeface="Barlow"/>
              </a:rPr>
              <a:t>We will be able to </a:t>
            </a:r>
            <a:r>
              <a:rPr lang="en-US" b="1" dirty="0">
                <a:solidFill>
                  <a:schemeClr val="accent3"/>
                </a:solidFill>
                <a:latin typeface="Anaheim" panose="020B0600000101010101" charset="0"/>
                <a:ea typeface="Barlow"/>
                <a:cs typeface="Barlow"/>
                <a:sym typeface="Barlow"/>
              </a:rPr>
              <a:t>improve</a:t>
            </a:r>
            <a:r>
              <a:rPr lang="en-US" dirty="0">
                <a:solidFill>
                  <a:schemeClr val="accent3"/>
                </a:solidFill>
                <a:latin typeface="Anaheim" panose="020B0600000101010101" charset="0"/>
                <a:ea typeface="Barlow"/>
                <a:cs typeface="Barlow"/>
                <a:sym typeface="Barlow"/>
              </a:rPr>
              <a:t> the performance of the model by using </a:t>
            </a:r>
            <a:r>
              <a:rPr lang="en-US" b="1" dirty="0">
                <a:solidFill>
                  <a:schemeClr val="accent3"/>
                </a:solidFill>
                <a:latin typeface="Anaheim" panose="020B0600000101010101" charset="0"/>
                <a:ea typeface="Barlow"/>
                <a:cs typeface="Barlow"/>
                <a:sym typeface="Barlow"/>
              </a:rPr>
              <a:t>discriminator</a:t>
            </a:r>
            <a:r>
              <a:rPr lang="en-US" dirty="0">
                <a:solidFill>
                  <a:schemeClr val="accent3"/>
                </a:solidFill>
                <a:latin typeface="Anaheim" panose="020B0600000101010101" charset="0"/>
                <a:ea typeface="Barlow"/>
                <a:cs typeface="Barlow"/>
                <a:sym typeface="Barlow"/>
              </a:rPr>
              <a:t>.</a:t>
            </a:r>
          </a:p>
          <a:p>
            <a:pPr lvl="0"/>
            <a:endParaRPr lang="en-US" dirty="0">
              <a:solidFill>
                <a:schemeClr val="accent3"/>
              </a:solidFill>
              <a:latin typeface="Anaheim" panose="020B0600000101010101" charset="0"/>
              <a:ea typeface="Barlow"/>
              <a:cs typeface="Barlow"/>
              <a:sym typeface="Barlow"/>
            </a:endParaRPr>
          </a:p>
        </p:txBody>
      </p:sp>
    </p:spTree>
    <p:extLst>
      <p:ext uri="{BB962C8B-B14F-4D97-AF65-F5344CB8AC3E}">
        <p14:creationId xmlns:p14="http://schemas.microsoft.com/office/powerpoint/2010/main" val="208670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8" name="Google Shape;698;p31"/>
          <p:cNvSpPr txBox="1">
            <a:spLocks noGrp="1"/>
          </p:cNvSpPr>
          <p:nvPr>
            <p:ph type="ctrTitle"/>
          </p:nvPr>
        </p:nvSpPr>
        <p:spPr>
          <a:xfrm>
            <a:off x="1032463" y="2009727"/>
            <a:ext cx="2467459"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 introduction </a:t>
            </a:r>
            <a:endParaRPr dirty="0"/>
          </a:p>
        </p:txBody>
      </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dirty="0"/>
              <a:t>Research about Trajectory</a:t>
            </a:r>
            <a:endParaRPr dirty="0"/>
          </a:p>
        </p:txBody>
      </p:sp>
      <p:sp>
        <p:nvSpPr>
          <p:cNvPr id="422" name="Google Shape;422;p27"/>
          <p:cNvSpPr txBox="1">
            <a:spLocks noGrp="1"/>
          </p:cNvSpPr>
          <p:nvPr>
            <p:ph type="subTitle" idx="1"/>
          </p:nvPr>
        </p:nvSpPr>
        <p:spPr>
          <a:xfrm flipH="1">
            <a:off x="889350" y="1030049"/>
            <a:ext cx="7409100" cy="3742841"/>
          </a:xfrm>
          <a:prstGeom prst="rect">
            <a:avLst/>
          </a:prstGeom>
        </p:spPr>
        <p:txBody>
          <a:bodyPr spcFirstLastPara="1" wrap="square" lIns="91425" tIns="234000" rIns="91425" bIns="0" anchor="ctr" anchorCtr="0">
            <a:noAutofit/>
          </a:bodyPr>
          <a:lstStyle/>
          <a:p>
            <a:pPr marL="0" lvl="0" indent="0">
              <a:buNone/>
            </a:pPr>
            <a:r>
              <a:rPr lang="en-US" altLang="ko-KR" sz="1600" dirty="0"/>
              <a:t>Self driving cars have received lots of attention for several years. And,</a:t>
            </a:r>
            <a:br>
              <a:rPr lang="en" sz="1600" dirty="0">
                <a:solidFill>
                  <a:schemeClr val="accent3"/>
                </a:solidFill>
              </a:rPr>
            </a:br>
            <a:endParaRPr sz="1600" dirty="0">
              <a:solidFill>
                <a:schemeClr val="accent3"/>
              </a:solidFill>
            </a:endParaRPr>
          </a:p>
          <a:p>
            <a:pPr lvl="0" indent="-298450">
              <a:buClr>
                <a:schemeClr val="accent3"/>
              </a:buClr>
              <a:buSzPts val="1100"/>
              <a:buFont typeface="Anaheim"/>
              <a:buChar char="●"/>
            </a:pPr>
            <a:r>
              <a:rPr lang="en-US" altLang="ko-KR" sz="1600" b="1" dirty="0"/>
              <a:t>Trajectory Prediction</a:t>
            </a:r>
            <a:r>
              <a:rPr lang="en-US" altLang="ko-KR" sz="1600" dirty="0"/>
              <a:t> can be used as a very </a:t>
            </a:r>
            <a:r>
              <a:rPr lang="en-US" altLang="ko-KR" sz="1600" b="1" dirty="0"/>
              <a:t>great tool</a:t>
            </a:r>
            <a:r>
              <a:rPr lang="en-US" altLang="ko-KR" sz="1600" dirty="0"/>
              <a:t> to monitor the </a:t>
            </a:r>
            <a:r>
              <a:rPr lang="en-US" altLang="ko-KR" sz="1600" b="1" dirty="0"/>
              <a:t>autonomous driving</a:t>
            </a:r>
            <a:r>
              <a:rPr lang="en-US" altLang="ko-KR" sz="1600" dirty="0"/>
              <a:t> system. </a:t>
            </a:r>
          </a:p>
          <a:p>
            <a:pPr lvl="0" indent="-298450">
              <a:buClr>
                <a:schemeClr val="accent3"/>
              </a:buClr>
              <a:buSzPts val="1100"/>
              <a:buFont typeface="Anaheim"/>
              <a:buChar char="●"/>
            </a:pPr>
            <a:r>
              <a:rPr lang="en-US" sz="1600" dirty="0">
                <a:solidFill>
                  <a:schemeClr val="accent3"/>
                </a:solidFill>
              </a:rPr>
              <a:t>The task aims to </a:t>
            </a:r>
            <a:r>
              <a:rPr lang="en-US" sz="1600" b="1" dirty="0">
                <a:solidFill>
                  <a:schemeClr val="accent3"/>
                </a:solidFill>
              </a:rPr>
              <a:t>predict spatial coordinate</a:t>
            </a:r>
            <a:r>
              <a:rPr lang="en-US" sz="1600" dirty="0">
                <a:solidFill>
                  <a:schemeClr val="accent3"/>
                </a:solidFill>
              </a:rPr>
              <a:t> of various road-agents such as cars, pedestrians, animals, etc.</a:t>
            </a:r>
            <a:r>
              <a:rPr lang="en" sz="1600" dirty="0">
                <a:solidFill>
                  <a:schemeClr val="accent3"/>
                </a:solidFill>
              </a:rPr>
              <a:t> </a:t>
            </a:r>
          </a:p>
          <a:p>
            <a:pPr lvl="0" indent="-298450">
              <a:buClr>
                <a:schemeClr val="accent3"/>
              </a:buClr>
              <a:buSzPts val="1100"/>
              <a:buFont typeface="Anaheim"/>
              <a:buChar char="●"/>
            </a:pPr>
            <a:r>
              <a:rPr lang="en-US" sz="1600" dirty="0">
                <a:solidFill>
                  <a:schemeClr val="accent3"/>
                </a:solidFill>
              </a:rPr>
              <a:t>Therefore, this means if the prediction can be done in real-time, the technique can </a:t>
            </a:r>
            <a:r>
              <a:rPr lang="en-US" sz="1600" b="1" dirty="0">
                <a:solidFill>
                  <a:schemeClr val="accent3"/>
                </a:solidFill>
              </a:rPr>
              <a:t>help to prevent (or warn) upcoming accident</a:t>
            </a:r>
            <a:r>
              <a:rPr lang="en-US" sz="1600" dirty="0">
                <a:solidFill>
                  <a:schemeClr val="accent3"/>
                </a:solidFill>
              </a:rPr>
              <a:t>.</a:t>
            </a:r>
            <a:endParaRPr sz="1600" dirty="0">
              <a:solidFill>
                <a:schemeClr val="accent3"/>
              </a:solidFill>
            </a:endParaRPr>
          </a:p>
          <a:p>
            <a:pPr marL="0" lvl="0" indent="0">
              <a:spcBef>
                <a:spcPts val="1600"/>
              </a:spcBef>
              <a:buNone/>
            </a:pPr>
            <a:r>
              <a:rPr lang="en-US" sz="1600" dirty="0">
                <a:solidFill>
                  <a:schemeClr val="accent3"/>
                </a:solidFill>
              </a:rPr>
              <a:t>Therefore through the research, we tend to build a novel model for ourselves to tackle this subject.</a:t>
            </a:r>
            <a:endParaRPr sz="1600" dirty="0">
              <a:solidFill>
                <a:schemeClr val="accent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dirty="0"/>
              <a:t>Basic model</a:t>
            </a:r>
            <a:endParaRPr dirty="0"/>
          </a:p>
        </p:txBody>
      </p:sp>
      <p:sp>
        <p:nvSpPr>
          <p:cNvPr id="422" name="Google Shape;422;p27"/>
          <p:cNvSpPr txBox="1">
            <a:spLocks noGrp="1"/>
          </p:cNvSpPr>
          <p:nvPr>
            <p:ph type="subTitle" idx="1"/>
          </p:nvPr>
        </p:nvSpPr>
        <p:spPr>
          <a:xfrm flipH="1">
            <a:off x="889350" y="1030049"/>
            <a:ext cx="7409100" cy="3742841"/>
          </a:xfrm>
          <a:prstGeom prst="rect">
            <a:avLst/>
          </a:prstGeom>
        </p:spPr>
        <p:txBody>
          <a:bodyPr spcFirstLastPara="1" wrap="square" lIns="91425" tIns="234000" rIns="91425" bIns="0" anchor="ctr" anchorCtr="0">
            <a:noAutofit/>
          </a:bodyPr>
          <a:lstStyle/>
          <a:p>
            <a:pPr marL="0" lvl="0" indent="0">
              <a:buNone/>
            </a:pPr>
            <a:r>
              <a:rPr lang="en-US" altLang="ko-KR" sz="1600" b="1" dirty="0"/>
              <a:t>MTP(Multimodal Trajectory Predictions)</a:t>
            </a:r>
            <a:r>
              <a:rPr lang="en-US" altLang="ko-KR" sz="1600" dirty="0"/>
              <a:t> supposed in 2019 ICRA. </a:t>
            </a:r>
          </a:p>
          <a:p>
            <a:pPr marL="0" lvl="0" indent="0">
              <a:buNone/>
            </a:pPr>
            <a:endParaRPr lang="en-US" sz="1600" dirty="0">
              <a:solidFill>
                <a:schemeClr val="accent3"/>
              </a:solidFill>
            </a:endParaRPr>
          </a:p>
          <a:p>
            <a:pPr indent="-298450">
              <a:buClr>
                <a:schemeClr val="accent3"/>
              </a:buClr>
              <a:buSzPts val="1100"/>
              <a:buFont typeface="Anaheim"/>
              <a:buChar char="●"/>
            </a:pPr>
            <a:r>
              <a:rPr lang="en-US" altLang="ko-KR" sz="1600" b="1" dirty="0">
                <a:solidFill>
                  <a:schemeClr val="accent3"/>
                </a:solidFill>
              </a:rPr>
              <a:t>Encoding the surrounding situation and the agent</a:t>
            </a:r>
            <a:r>
              <a:rPr lang="en-US" altLang="ko-KR" sz="1600" dirty="0">
                <a:solidFill>
                  <a:schemeClr val="accent3"/>
                </a:solidFill>
              </a:rPr>
              <a:t> that want to predict, such as HD map, lane direction, and location of the surrounding actors, in the form of </a:t>
            </a:r>
            <a:r>
              <a:rPr lang="en-US" altLang="ko-KR" sz="1600" b="1" dirty="0">
                <a:solidFill>
                  <a:schemeClr val="accent3"/>
                </a:solidFill>
              </a:rPr>
              <a:t>raster images</a:t>
            </a:r>
            <a:r>
              <a:rPr lang="en-US" altLang="ko-KR" sz="1600" dirty="0">
                <a:solidFill>
                  <a:schemeClr val="accent3"/>
                </a:solidFill>
              </a:rPr>
              <a:t>.</a:t>
            </a:r>
          </a:p>
          <a:p>
            <a:pPr lvl="0" indent="-298450">
              <a:buClr>
                <a:schemeClr val="accent3"/>
              </a:buClr>
              <a:buSzPts val="1100"/>
              <a:buFont typeface="Anaheim"/>
              <a:buChar char="●"/>
            </a:pPr>
            <a:r>
              <a:rPr lang="en-US" altLang="ko-KR" sz="1600" b="1" dirty="0"/>
              <a:t>Create future paths</a:t>
            </a:r>
            <a:r>
              <a:rPr lang="en-US" altLang="ko-KR" sz="1600" dirty="0"/>
              <a:t> with the input of the generated Lester image and the </a:t>
            </a:r>
            <a:r>
              <a:rPr lang="en-US" altLang="ko-KR" sz="1600" b="1" dirty="0"/>
              <a:t>current state of the agent</a:t>
            </a:r>
            <a:r>
              <a:rPr lang="en-US" altLang="ko-KR" sz="1600" dirty="0"/>
              <a:t> (speed, acceleration, and rate of change in direction).</a:t>
            </a:r>
          </a:p>
          <a:p>
            <a:pPr lvl="0" indent="-298450">
              <a:buClr>
                <a:schemeClr val="accent3"/>
              </a:buClr>
              <a:buSzPts val="1100"/>
              <a:buFont typeface="Anaheim"/>
              <a:buChar char="●"/>
            </a:pPr>
            <a:endParaRPr lang="en-US" altLang="ko-KR" sz="1600" dirty="0"/>
          </a:p>
          <a:p>
            <a:pPr marL="0" lvl="0" indent="0">
              <a:buNone/>
            </a:pPr>
            <a:endParaRPr sz="1600" dirty="0">
              <a:solidFill>
                <a:schemeClr val="accent3"/>
              </a:solidFill>
            </a:endParaRPr>
          </a:p>
        </p:txBody>
      </p:sp>
    </p:spTree>
    <p:extLst>
      <p:ext uri="{BB962C8B-B14F-4D97-AF65-F5344CB8AC3E}">
        <p14:creationId xmlns:p14="http://schemas.microsoft.com/office/powerpoint/2010/main" val="165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altLang="ko-KR" dirty="0"/>
              <a:t>Dataset</a:t>
            </a:r>
            <a:endParaRPr dirty="0"/>
          </a:p>
        </p:txBody>
      </p:sp>
      <p:sp>
        <p:nvSpPr>
          <p:cNvPr id="422" name="Google Shape;422;p27"/>
          <p:cNvSpPr txBox="1">
            <a:spLocks noGrp="1"/>
          </p:cNvSpPr>
          <p:nvPr>
            <p:ph type="subTitle" idx="1"/>
          </p:nvPr>
        </p:nvSpPr>
        <p:spPr>
          <a:xfrm flipH="1">
            <a:off x="889348" y="1030049"/>
            <a:ext cx="7645052" cy="3742841"/>
          </a:xfrm>
          <a:prstGeom prst="rect">
            <a:avLst/>
          </a:prstGeom>
        </p:spPr>
        <p:txBody>
          <a:bodyPr spcFirstLastPara="1" wrap="square" lIns="91425" tIns="234000" rIns="91425" bIns="0" anchor="t" anchorCtr="0">
            <a:noAutofit/>
          </a:bodyPr>
          <a:lstStyle/>
          <a:p>
            <a:pPr marL="0" lvl="0" indent="0">
              <a:buNone/>
            </a:pPr>
            <a:r>
              <a:rPr lang="en-US" altLang="ko-KR" sz="1600" dirty="0"/>
              <a:t>For input data, We used </a:t>
            </a:r>
            <a:r>
              <a:rPr lang="en-US" altLang="ko-KR" sz="1600" dirty="0" err="1"/>
              <a:t>nuScenes</a:t>
            </a:r>
            <a:r>
              <a:rPr lang="en-US" altLang="ko-KR" sz="1600" dirty="0"/>
              <a:t> dataset. </a:t>
            </a:r>
            <a:r>
              <a:rPr lang="en-US" altLang="ko-KR" sz="1600" dirty="0">
                <a:solidFill>
                  <a:srgbClr val="0070C0"/>
                </a:solidFill>
              </a:rPr>
              <a:t>(https://www.nuscenes.org/)</a:t>
            </a:r>
            <a:r>
              <a:rPr lang="en-US" altLang="ko-KR" sz="1600" dirty="0"/>
              <a:t> Traffic agent and surrounding road environment are encoded as raster images like below:</a:t>
            </a:r>
          </a:p>
          <a:p>
            <a:pPr marL="0" lvl="0" indent="0">
              <a:buNone/>
            </a:pPr>
            <a:endParaRPr sz="1600" dirty="0">
              <a:solidFill>
                <a:schemeClr val="accent3"/>
              </a:solidFill>
            </a:endParaRPr>
          </a:p>
        </p:txBody>
      </p:sp>
      <p:sp>
        <p:nvSpPr>
          <p:cNvPr id="4" name="직사각형 3"/>
          <p:cNvSpPr/>
          <p:nvPr/>
        </p:nvSpPr>
        <p:spPr>
          <a:xfrm>
            <a:off x="2827655" y="4475017"/>
            <a:ext cx="3768437" cy="29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buNone/>
            </a:pPr>
            <a:r>
              <a:rPr lang="en-US" altLang="ko-KR" sz="1000" dirty="0">
                <a:solidFill>
                  <a:schemeClr val="accent3"/>
                </a:solidFill>
              </a:rPr>
              <a:t>[Fig 1] Raster image encoded from road-agent environment</a:t>
            </a:r>
          </a:p>
        </p:txBody>
      </p:sp>
      <p:pic>
        <p:nvPicPr>
          <p:cNvPr id="5" name="그림 4"/>
          <p:cNvPicPr>
            <a:picLocks noChangeAspect="1"/>
          </p:cNvPicPr>
          <p:nvPr/>
        </p:nvPicPr>
        <p:blipFill>
          <a:blip r:embed="rId3"/>
          <a:stretch>
            <a:fillRect/>
          </a:stretch>
        </p:blipFill>
        <p:spPr>
          <a:xfrm>
            <a:off x="1776731" y="2085110"/>
            <a:ext cx="2885323" cy="2298358"/>
          </a:xfrm>
          <a:prstGeom prst="rect">
            <a:avLst/>
          </a:prstGeom>
        </p:spPr>
      </p:pic>
      <p:pic>
        <p:nvPicPr>
          <p:cNvPr id="6" name="그림 5"/>
          <p:cNvPicPr>
            <a:picLocks noChangeAspect="1"/>
          </p:cNvPicPr>
          <p:nvPr/>
        </p:nvPicPr>
        <p:blipFill>
          <a:blip r:embed="rId4"/>
          <a:stretch>
            <a:fillRect/>
          </a:stretch>
        </p:blipFill>
        <p:spPr>
          <a:xfrm>
            <a:off x="4768024" y="2088168"/>
            <a:ext cx="2879685" cy="2295299"/>
          </a:xfrm>
          <a:prstGeom prst="rect">
            <a:avLst/>
          </a:prstGeom>
        </p:spPr>
      </p:pic>
    </p:spTree>
    <p:extLst>
      <p:ext uri="{BB962C8B-B14F-4D97-AF65-F5344CB8AC3E}">
        <p14:creationId xmlns:p14="http://schemas.microsoft.com/office/powerpoint/2010/main" val="229990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dirty="0"/>
              <a:t>Basic model</a:t>
            </a:r>
            <a:endParaRPr dirty="0"/>
          </a:p>
        </p:txBody>
      </p:sp>
      <p:sp>
        <p:nvSpPr>
          <p:cNvPr id="422" name="Google Shape;422;p27"/>
          <p:cNvSpPr txBox="1">
            <a:spLocks noGrp="1"/>
          </p:cNvSpPr>
          <p:nvPr>
            <p:ph type="subTitle" idx="1"/>
          </p:nvPr>
        </p:nvSpPr>
        <p:spPr>
          <a:xfrm flipH="1">
            <a:off x="889350" y="1030049"/>
            <a:ext cx="7409100" cy="3742841"/>
          </a:xfrm>
          <a:prstGeom prst="rect">
            <a:avLst/>
          </a:prstGeom>
        </p:spPr>
        <p:txBody>
          <a:bodyPr spcFirstLastPara="1" wrap="square" lIns="91425" tIns="234000" rIns="91425" bIns="0" anchor="t" anchorCtr="0">
            <a:noAutofit/>
          </a:bodyPr>
          <a:lstStyle/>
          <a:p>
            <a:pPr marL="0" lvl="0" indent="0">
              <a:buNone/>
            </a:pPr>
            <a:r>
              <a:rPr lang="en-US" altLang="ko-KR" sz="1600" dirty="0"/>
              <a:t>MTP has a </a:t>
            </a:r>
            <a:r>
              <a:rPr lang="en-US" altLang="ko-KR" sz="1600" b="1" dirty="0"/>
              <a:t>simple CNN network structure</a:t>
            </a:r>
            <a:r>
              <a:rPr lang="en-US" altLang="ko-KR" sz="1600" dirty="0"/>
              <a:t> consisting of Backbone DCN and two FC layers that extract features from images.</a:t>
            </a:r>
          </a:p>
        </p:txBody>
      </p:sp>
      <p:pic>
        <p:nvPicPr>
          <p:cNvPr id="2" name="그림 1"/>
          <p:cNvPicPr>
            <a:picLocks noChangeAspect="1"/>
          </p:cNvPicPr>
          <p:nvPr/>
        </p:nvPicPr>
        <p:blipFill>
          <a:blip r:embed="rId3"/>
          <a:stretch>
            <a:fillRect/>
          </a:stretch>
        </p:blipFill>
        <p:spPr>
          <a:xfrm>
            <a:off x="1761394" y="2209798"/>
            <a:ext cx="5900957" cy="2173670"/>
          </a:xfrm>
          <a:prstGeom prst="rect">
            <a:avLst/>
          </a:prstGeom>
        </p:spPr>
      </p:pic>
      <p:sp>
        <p:nvSpPr>
          <p:cNvPr id="5" name="직사각형 4"/>
          <p:cNvSpPr/>
          <p:nvPr/>
        </p:nvSpPr>
        <p:spPr>
          <a:xfrm>
            <a:off x="2827655" y="4475017"/>
            <a:ext cx="3768437" cy="29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buNone/>
            </a:pPr>
            <a:r>
              <a:rPr lang="en-US" altLang="ko-KR" sz="1000" dirty="0">
                <a:solidFill>
                  <a:schemeClr val="accent3"/>
                </a:solidFill>
              </a:rPr>
              <a:t>[Fig 2] Network architecture of MTP</a:t>
            </a:r>
          </a:p>
        </p:txBody>
      </p:sp>
    </p:spTree>
    <p:extLst>
      <p:ext uri="{BB962C8B-B14F-4D97-AF65-F5344CB8AC3E}">
        <p14:creationId xmlns:p14="http://schemas.microsoft.com/office/powerpoint/2010/main" val="256257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lvl="0"/>
            <a:r>
              <a:rPr lang="en-US" altLang="ko-KR" dirty="0"/>
              <a:t>Evaluation of </a:t>
            </a:r>
            <a:r>
              <a:rPr lang="en-US" dirty="0"/>
              <a:t>Basic model</a:t>
            </a:r>
            <a:endParaRPr dirty="0"/>
          </a:p>
        </p:txBody>
      </p:sp>
      <mc:AlternateContent xmlns:mc="http://schemas.openxmlformats.org/markup-compatibility/2006" xmlns:a14="http://schemas.microsoft.com/office/drawing/2010/main">
        <mc:Choice Requires="a14">
          <p:sp>
            <p:nvSpPr>
              <p:cNvPr id="422" name="Google Shape;422;p27"/>
              <p:cNvSpPr txBox="1">
                <a:spLocks noGrp="1"/>
              </p:cNvSpPr>
              <p:nvPr>
                <p:ph type="subTitle" idx="1"/>
              </p:nvPr>
            </p:nvSpPr>
            <p:spPr>
              <a:xfrm flipH="1">
                <a:off x="889350" y="1030049"/>
                <a:ext cx="7409100" cy="3742841"/>
              </a:xfrm>
              <a:prstGeom prst="rect">
                <a:avLst/>
              </a:prstGeom>
            </p:spPr>
            <p:txBody>
              <a:bodyPr spcFirstLastPara="1" wrap="square" lIns="91425" tIns="234000" rIns="91425" bIns="0" anchor="t" anchorCtr="0">
                <a:noAutofit/>
              </a:bodyPr>
              <a:lstStyle/>
              <a:p>
                <a:pPr marL="0" lvl="0" indent="0">
                  <a:buNone/>
                </a:pPr>
                <a:r>
                  <a:rPr lang="en-US" altLang="ko-KR" sz="1600" b="1" dirty="0"/>
                  <a:t>Multimodal optimization functions</a:t>
                </a:r>
                <a:endParaRPr lang="en-US" altLang="ko-KR" sz="1600" dirty="0"/>
              </a:p>
              <a:p>
                <a:pPr marL="0" lvl="0" indent="0">
                  <a:buNone/>
                </a:pPr>
                <a:r>
                  <a:rPr lang="en-US" sz="1600" dirty="0">
                    <a:solidFill>
                      <a:schemeClr val="accent3"/>
                    </a:solidFill>
                  </a:rPr>
                  <a:t>The loss function of the basic model consists of classification loss and regression loss. Define loss </a:t>
                </a:r>
                <a:r>
                  <a:rPr lang="en-US" sz="1600" i="1" dirty="0">
                    <a:solidFill>
                      <a:schemeClr val="accent3"/>
                    </a:solidFill>
                  </a:rPr>
                  <a:t>L</a:t>
                </a:r>
                <a:r>
                  <a:rPr lang="en-US" sz="1600" dirty="0">
                    <a:solidFill>
                      <a:schemeClr val="accent3"/>
                    </a:solidFill>
                  </a:rPr>
                  <a:t> of the </a:t>
                </a:r>
                <a:r>
                  <a:rPr lang="en-US" sz="1600" i="1" dirty="0" err="1">
                    <a:solidFill>
                      <a:schemeClr val="accent3"/>
                    </a:solidFill>
                  </a:rPr>
                  <a:t>i</a:t>
                </a:r>
                <a:r>
                  <a:rPr lang="en-US" sz="1600" dirty="0" err="1">
                    <a:solidFill>
                      <a:schemeClr val="accent3"/>
                    </a:solidFill>
                  </a:rPr>
                  <a:t>-th</a:t>
                </a:r>
                <a:r>
                  <a:rPr lang="en-US" sz="1600" dirty="0">
                    <a:solidFill>
                      <a:schemeClr val="accent3"/>
                    </a:solidFill>
                  </a:rPr>
                  <a:t> actor’s </a:t>
                </a:r>
                <a:r>
                  <a:rPr lang="en-US" sz="1600" i="1" dirty="0">
                    <a:solidFill>
                      <a:schemeClr val="accent3"/>
                    </a:solidFill>
                  </a:rPr>
                  <a:t>m</a:t>
                </a:r>
                <a:r>
                  <a:rPr lang="en-US" sz="1600" dirty="0">
                    <a:solidFill>
                      <a:schemeClr val="accent3"/>
                    </a:solidFill>
                  </a:rPr>
                  <a:t>-</a:t>
                </a:r>
                <a:r>
                  <a:rPr lang="en-US" sz="1600" dirty="0" err="1">
                    <a:solidFill>
                      <a:schemeClr val="accent3"/>
                    </a:solidFill>
                  </a:rPr>
                  <a:t>th</a:t>
                </a:r>
                <a:r>
                  <a:rPr lang="en-US" sz="1600" dirty="0">
                    <a:solidFill>
                      <a:schemeClr val="accent3"/>
                    </a:solidFill>
                  </a:rPr>
                  <a:t> mode at time </a:t>
                </a:r>
                <a14:m>
                  <m:oMath xmlns:m="http://schemas.openxmlformats.org/officeDocument/2006/math">
                    <m:sSub>
                      <m:sSubPr>
                        <m:ctrlPr>
                          <a:rPr lang="en-US" altLang="ko-KR" sz="1600" i="1" smtClean="0">
                            <a:solidFill>
                              <a:schemeClr val="accent3"/>
                            </a:solidFill>
                            <a:latin typeface="Cambria Math" panose="02040503050406030204" pitchFamily="18" charset="0"/>
                          </a:rPr>
                        </m:ctrlPr>
                      </m:sSubPr>
                      <m:e>
                        <m:r>
                          <a:rPr lang="en-US" altLang="ko-KR" sz="1600" b="0" i="1" smtClean="0">
                            <a:solidFill>
                              <a:schemeClr val="accent3"/>
                            </a:solidFill>
                            <a:latin typeface="Cambria Math" panose="02040503050406030204" pitchFamily="18" charset="0"/>
                          </a:rPr>
                          <m:t>𝑡</m:t>
                        </m:r>
                      </m:e>
                      <m:sub>
                        <m:r>
                          <a:rPr lang="en-US" altLang="ko-KR" sz="1600" b="0" i="1" smtClean="0">
                            <a:solidFill>
                              <a:schemeClr val="accent3"/>
                            </a:solidFill>
                            <a:latin typeface="Cambria Math" panose="02040503050406030204" pitchFamily="18" charset="0"/>
                          </a:rPr>
                          <m:t>𝑗</m:t>
                        </m:r>
                      </m:sub>
                    </m:sSub>
                  </m:oMath>
                </a14:m>
                <a:r>
                  <a:rPr lang="en-US" sz="1600" i="1" dirty="0">
                    <a:solidFill>
                      <a:schemeClr val="accent3"/>
                    </a:solidFill>
                  </a:rPr>
                  <a:t> </a:t>
                </a:r>
                <a:r>
                  <a:rPr lang="en-US" sz="1600" dirty="0">
                    <a:solidFill>
                      <a:schemeClr val="accent3"/>
                    </a:solidFill>
                  </a:rPr>
                  <a:t>as average displacement error (or </a:t>
                </a:r>
                <a14:m>
                  <m:oMath xmlns:m="http://schemas.openxmlformats.org/officeDocument/2006/math">
                    <m:sSub>
                      <m:sSubPr>
                        <m:ctrlPr>
                          <a:rPr lang="en-US" altLang="ko-KR" sz="1600" i="1">
                            <a:solidFill>
                              <a:schemeClr val="accent3"/>
                            </a:solidFill>
                            <a:latin typeface="Cambria Math" panose="02040503050406030204" pitchFamily="18" charset="0"/>
                          </a:rPr>
                        </m:ctrlPr>
                      </m:sSubPr>
                      <m:e>
                        <m:r>
                          <a:rPr lang="en-US" altLang="ko-KR" sz="1600" b="0" i="1" smtClean="0">
                            <a:solidFill>
                              <a:schemeClr val="accent3"/>
                            </a:solidFill>
                            <a:latin typeface="Cambria Math" panose="02040503050406030204" pitchFamily="18" charset="0"/>
                          </a:rPr>
                          <m:t>𝑙</m:t>
                        </m:r>
                      </m:e>
                      <m:sub>
                        <m:r>
                          <a:rPr lang="en-US" altLang="ko-KR" sz="1600" b="0" i="1" smtClean="0">
                            <a:solidFill>
                              <a:schemeClr val="accent3"/>
                            </a:solidFill>
                            <a:latin typeface="Cambria Math" panose="02040503050406030204" pitchFamily="18" charset="0"/>
                          </a:rPr>
                          <m:t>2</m:t>
                        </m:r>
                      </m:sub>
                    </m:sSub>
                  </m:oMath>
                </a14:m>
                <a:r>
                  <a:rPr lang="en-US" sz="1600" dirty="0">
                    <a:solidFill>
                      <a:schemeClr val="accent3"/>
                    </a:solidFill>
                  </a:rPr>
                  <a:t>-norm) between the points of ground-truth trajectory </a:t>
                </a:r>
                <a14:m>
                  <m:oMath xmlns:m="http://schemas.openxmlformats.org/officeDocument/2006/math">
                    <m:sSub>
                      <m:sSubPr>
                        <m:ctrlPr>
                          <a:rPr lang="en-US" altLang="ko-KR" sz="1600" i="1">
                            <a:solidFill>
                              <a:schemeClr val="accent3"/>
                            </a:solidFill>
                            <a:latin typeface="Cambria Math" panose="02040503050406030204" pitchFamily="18" charset="0"/>
                          </a:rPr>
                        </m:ctrlPr>
                      </m:sSubPr>
                      <m:e>
                        <m:r>
                          <a:rPr lang="ko-KR" altLang="en-US" sz="1600" i="1" smtClean="0">
                            <a:solidFill>
                              <a:schemeClr val="accent3"/>
                            </a:solidFill>
                            <a:latin typeface="Cambria Math" panose="02040503050406030204" pitchFamily="18" charset="0"/>
                          </a:rPr>
                          <m:t>𝜏</m:t>
                        </m:r>
                      </m:e>
                      <m:sub>
                        <m:r>
                          <a:rPr lang="en-US" altLang="ko-KR" sz="1600" b="0" i="1" smtClean="0">
                            <a:solidFill>
                              <a:schemeClr val="accent3"/>
                            </a:solidFill>
                            <a:latin typeface="Cambria Math" panose="02040503050406030204" pitchFamily="18" charset="0"/>
                          </a:rPr>
                          <m:t>𝑖</m:t>
                        </m:r>
                        <m:r>
                          <a:rPr lang="en-US" altLang="ko-KR" sz="1600" i="1">
                            <a:solidFill>
                              <a:schemeClr val="accent3"/>
                            </a:solidFill>
                            <a:latin typeface="Cambria Math" panose="02040503050406030204" pitchFamily="18" charset="0"/>
                          </a:rPr>
                          <m:t>𝑗</m:t>
                        </m:r>
                      </m:sub>
                    </m:sSub>
                  </m:oMath>
                </a14:m>
                <a:r>
                  <a:rPr lang="en-US" sz="1600" dirty="0">
                    <a:solidFill>
                      <a:schemeClr val="accent3"/>
                    </a:solidFill>
                  </a:rPr>
                  <a:t> and predicted trajectory of the </a:t>
                </a:r>
                <a:r>
                  <a:rPr lang="en-US" sz="1600" i="1" dirty="0">
                    <a:solidFill>
                      <a:schemeClr val="accent3"/>
                    </a:solidFill>
                  </a:rPr>
                  <a:t>m</a:t>
                </a:r>
                <a:r>
                  <a:rPr lang="en-US" sz="1600" dirty="0">
                    <a:solidFill>
                      <a:schemeClr val="accent3"/>
                    </a:solidFill>
                  </a:rPr>
                  <a:t>-</a:t>
                </a:r>
                <a:r>
                  <a:rPr lang="en-US" sz="1600" dirty="0" err="1">
                    <a:solidFill>
                      <a:schemeClr val="accent3"/>
                    </a:solidFill>
                  </a:rPr>
                  <a:t>th</a:t>
                </a:r>
                <a:r>
                  <a:rPr lang="en-US" sz="1600" dirty="0">
                    <a:solidFill>
                      <a:schemeClr val="accent3"/>
                    </a:solidFill>
                  </a:rPr>
                  <a:t> mode </a:t>
                </a:r>
                <a14:m>
                  <m:oMath xmlns:m="http://schemas.openxmlformats.org/officeDocument/2006/math">
                    <m:acc>
                      <m:accPr>
                        <m:chr m:val="̃"/>
                        <m:ctrlPr>
                          <a:rPr lang="en-US" altLang="ko-KR" sz="1600" b="0" i="1" smtClean="0">
                            <a:solidFill>
                              <a:schemeClr val="accent3"/>
                            </a:solidFill>
                            <a:latin typeface="Cambria Math" panose="02040503050406030204" pitchFamily="18" charset="0"/>
                          </a:rPr>
                        </m:ctrlPr>
                      </m:accPr>
                      <m:e>
                        <m:sSub>
                          <m:sSubPr>
                            <m:ctrlPr>
                              <a:rPr lang="en-US" altLang="ko-KR" sz="1600" b="0" i="1" smtClean="0">
                                <a:solidFill>
                                  <a:schemeClr val="accent3"/>
                                </a:solidFill>
                                <a:latin typeface="Cambria Math" panose="02040503050406030204" pitchFamily="18" charset="0"/>
                              </a:rPr>
                            </m:ctrlPr>
                          </m:sSubPr>
                          <m:e>
                            <m:r>
                              <a:rPr lang="ko-KR" altLang="en-US" sz="1600" b="0" i="1" smtClean="0">
                                <a:solidFill>
                                  <a:schemeClr val="accent3"/>
                                </a:solidFill>
                                <a:latin typeface="Cambria Math" panose="02040503050406030204" pitchFamily="18" charset="0"/>
                              </a:rPr>
                              <m:t>𝜏</m:t>
                            </m:r>
                          </m:e>
                          <m:sub>
                            <m:r>
                              <a:rPr lang="en-US" altLang="ko-KR" sz="1600" b="0" i="1" smtClean="0">
                                <a:solidFill>
                                  <a:schemeClr val="accent3"/>
                                </a:solidFill>
                                <a:latin typeface="Cambria Math" panose="02040503050406030204" pitchFamily="18" charset="0"/>
                              </a:rPr>
                              <m:t>𝑖𝑗</m:t>
                            </m:r>
                          </m:sub>
                        </m:sSub>
                      </m:e>
                    </m:acc>
                  </m:oMath>
                </a14:m>
                <a:r>
                  <a:rPr lang="en-US" sz="1600" dirty="0">
                    <a:solidFill>
                      <a:schemeClr val="accent3"/>
                    </a:solidFill>
                  </a:rPr>
                  <a:t>.</a:t>
                </a:r>
              </a:p>
            </p:txBody>
          </p:sp>
        </mc:Choice>
        <mc:Fallback xmlns="">
          <p:sp>
            <p:nvSpPr>
              <p:cNvPr id="422" name="Google Shape;422;p27"/>
              <p:cNvSpPr txBox="1">
                <a:spLocks noGrp="1" noRot="1" noChangeAspect="1" noMove="1" noResize="1" noEditPoints="1" noAdjustHandles="1" noChangeArrowheads="1" noChangeShapeType="1" noTextEdit="1"/>
              </p:cNvSpPr>
              <p:nvPr>
                <p:ph type="subTitle" idx="1"/>
              </p:nvPr>
            </p:nvSpPr>
            <p:spPr>
              <a:xfrm flipH="1">
                <a:off x="889350" y="1030049"/>
                <a:ext cx="7409100" cy="3742841"/>
              </a:xfrm>
              <a:prstGeom prst="rect">
                <a:avLst/>
              </a:prstGeom>
              <a:blipFill>
                <a:blip r:embed="rId3"/>
                <a:stretch>
                  <a:fillRect l="-494"/>
                </a:stretch>
              </a:blipFill>
            </p:spPr>
            <p:txBody>
              <a:bodyPr/>
              <a:lstStyle/>
              <a:p>
                <a:r>
                  <a:rPr lang="ko-KR" altLang="en-US">
                    <a:noFill/>
                  </a:rPr>
                  <a:t> </a:t>
                </a:r>
              </a:p>
            </p:txBody>
          </p:sp>
        </mc:Fallback>
      </mc:AlternateContent>
      <p:pic>
        <p:nvPicPr>
          <p:cNvPr id="3" name="그림 2"/>
          <p:cNvPicPr>
            <a:picLocks noChangeAspect="1"/>
          </p:cNvPicPr>
          <p:nvPr/>
        </p:nvPicPr>
        <p:blipFill>
          <a:blip r:embed="rId4"/>
          <a:stretch>
            <a:fillRect/>
          </a:stretch>
        </p:blipFill>
        <p:spPr>
          <a:xfrm>
            <a:off x="889349" y="3517336"/>
            <a:ext cx="3848905" cy="834978"/>
          </a:xfrm>
          <a:prstGeom prst="rect">
            <a:avLst/>
          </a:prstGeom>
        </p:spPr>
      </p:pic>
      <p:sp>
        <p:nvSpPr>
          <p:cNvPr id="6" name="직사각형 5"/>
          <p:cNvSpPr/>
          <p:nvPr/>
        </p:nvSpPr>
        <p:spPr>
          <a:xfrm>
            <a:off x="1219864" y="4352314"/>
            <a:ext cx="3187874" cy="29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buNone/>
            </a:pPr>
            <a:r>
              <a:rPr lang="en-US" altLang="ko-KR" sz="1000" dirty="0">
                <a:solidFill>
                  <a:schemeClr val="accent3"/>
                </a:solidFill>
              </a:rPr>
              <a:t>[Fig 3] loss of MTP</a:t>
            </a:r>
          </a:p>
        </p:txBody>
      </p:sp>
      <p:pic>
        <p:nvPicPr>
          <p:cNvPr id="4" name="그림 3"/>
          <p:cNvPicPr>
            <a:picLocks noChangeAspect="1"/>
          </p:cNvPicPr>
          <p:nvPr/>
        </p:nvPicPr>
        <p:blipFill>
          <a:blip r:embed="rId5"/>
          <a:stretch>
            <a:fillRect/>
          </a:stretch>
        </p:blipFill>
        <p:spPr>
          <a:xfrm>
            <a:off x="5570128" y="2630203"/>
            <a:ext cx="2226964" cy="1722111"/>
          </a:xfrm>
          <a:prstGeom prst="rect">
            <a:avLst/>
          </a:prstGeom>
        </p:spPr>
      </p:pic>
      <p:sp>
        <p:nvSpPr>
          <p:cNvPr id="8" name="직사각형 7"/>
          <p:cNvSpPr/>
          <p:nvPr/>
        </p:nvSpPr>
        <p:spPr>
          <a:xfrm>
            <a:off x="5595092" y="4352313"/>
            <a:ext cx="2177036" cy="29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buNone/>
            </a:pPr>
            <a:r>
              <a:rPr lang="en-US" altLang="ko-KR" sz="1000" dirty="0">
                <a:solidFill>
                  <a:schemeClr val="accent3"/>
                </a:solidFill>
              </a:rPr>
              <a:t>[Fig 4] Mode selection methods</a:t>
            </a:r>
          </a:p>
        </p:txBody>
      </p:sp>
    </p:spTree>
    <p:extLst>
      <p:ext uri="{BB962C8B-B14F-4D97-AF65-F5344CB8AC3E}">
        <p14:creationId xmlns:p14="http://schemas.microsoft.com/office/powerpoint/2010/main" val="909290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4156364" y="457300"/>
            <a:ext cx="4218986" cy="481200"/>
          </a:xfrm>
          <a:prstGeom prst="rect">
            <a:avLst/>
          </a:prstGeom>
        </p:spPr>
        <p:txBody>
          <a:bodyPr spcFirstLastPara="1" wrap="square" lIns="91425" tIns="91425" rIns="91425" bIns="91425" anchor="ctr" anchorCtr="0">
            <a:noAutofit/>
          </a:bodyPr>
          <a:lstStyle/>
          <a:p>
            <a:pPr lvl="0"/>
            <a:r>
              <a:rPr lang="en-US" altLang="ko-KR" dirty="0"/>
              <a:t>Evaluation of Basic model</a:t>
            </a:r>
            <a:r>
              <a:rPr lang="en-US" dirty="0"/>
              <a:t> - continued</a:t>
            </a:r>
            <a:endParaRPr dirty="0"/>
          </a:p>
        </p:txBody>
      </p:sp>
      <p:pic>
        <p:nvPicPr>
          <p:cNvPr id="10" name="그림 18">
            <a:extLst>
              <a:ext uri="{FF2B5EF4-FFF2-40B4-BE49-F238E27FC236}">
                <a16:creationId xmlns:a16="http://schemas.microsoft.com/office/drawing/2014/main" id="{E28AACB6-2270-2146-A7B4-EA6A3AA08B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540" y="2195537"/>
            <a:ext cx="3591460" cy="616854"/>
          </a:xfrm>
          <a:prstGeom prst="rect">
            <a:avLst/>
          </a:prstGeom>
        </p:spPr>
      </p:pic>
      <p:pic>
        <p:nvPicPr>
          <p:cNvPr id="11" name="그림 16">
            <a:extLst>
              <a:ext uri="{FF2B5EF4-FFF2-40B4-BE49-F238E27FC236}">
                <a16:creationId xmlns:a16="http://schemas.microsoft.com/office/drawing/2014/main" id="{D848CAAB-3E68-2F4F-BC0F-FE235B1614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1053" y="2394803"/>
            <a:ext cx="1982606" cy="353893"/>
          </a:xfrm>
          <a:prstGeom prst="rect">
            <a:avLst/>
          </a:prstGeom>
        </p:spPr>
      </p:pic>
      <p:sp>
        <p:nvSpPr>
          <p:cNvPr id="12" name="Google Shape;422;p27">
            <a:extLst>
              <a:ext uri="{FF2B5EF4-FFF2-40B4-BE49-F238E27FC236}">
                <a16:creationId xmlns:a16="http://schemas.microsoft.com/office/drawing/2014/main" id="{5490FA51-165C-FC48-85A6-226E1BBF0F42}"/>
              </a:ext>
            </a:extLst>
          </p:cNvPr>
          <p:cNvSpPr txBox="1">
            <a:spLocks noGrp="1"/>
          </p:cNvSpPr>
          <p:nvPr>
            <p:ph type="subTitle" idx="1"/>
          </p:nvPr>
        </p:nvSpPr>
        <p:spPr>
          <a:xfrm flipH="1">
            <a:off x="438149" y="1076544"/>
            <a:ext cx="8450127" cy="1038975"/>
          </a:xfrm>
          <a:prstGeom prst="rect">
            <a:avLst/>
          </a:prstGeom>
        </p:spPr>
        <p:txBody>
          <a:bodyPr spcFirstLastPara="1" wrap="square" lIns="91425" tIns="234000" rIns="91425" bIns="0" anchor="t" anchorCtr="0">
            <a:noAutofit/>
          </a:bodyPr>
          <a:lstStyle/>
          <a:p>
            <a:pPr marL="0" lvl="0" indent="0">
              <a:buNone/>
            </a:pPr>
            <a:r>
              <a:rPr lang="en-US" sz="1600" b="1" dirty="0">
                <a:solidFill>
                  <a:schemeClr val="accent3"/>
                </a:solidFill>
              </a:rPr>
              <a:t>Loss of model</a:t>
            </a:r>
          </a:p>
          <a:p>
            <a:pPr marL="0" lvl="0" indent="0">
              <a:buNone/>
            </a:pPr>
            <a:r>
              <a:rPr lang="en-US" sz="1600" dirty="0">
                <a:solidFill>
                  <a:schemeClr val="accent3"/>
                </a:solidFill>
              </a:rPr>
              <a:t>While previous loss refers to a loss of a trajectory, the total loss of model is defined as follows.</a:t>
            </a:r>
          </a:p>
        </p:txBody>
      </p:sp>
      <p:pic>
        <p:nvPicPr>
          <p:cNvPr id="7" name="그림 6">
            <a:extLst>
              <a:ext uri="{FF2B5EF4-FFF2-40B4-BE49-F238E27FC236}">
                <a16:creationId xmlns:a16="http://schemas.microsoft.com/office/drawing/2014/main" id="{00C54ECE-9FAC-F346-8981-BD7870F3BF8C}"/>
              </a:ext>
            </a:extLst>
          </p:cNvPr>
          <p:cNvPicPr>
            <a:picLocks noChangeAspect="1"/>
          </p:cNvPicPr>
          <p:nvPr/>
        </p:nvPicPr>
        <p:blipFill>
          <a:blip r:embed="rId5"/>
          <a:stretch>
            <a:fillRect/>
          </a:stretch>
        </p:blipFill>
        <p:spPr>
          <a:xfrm>
            <a:off x="980540" y="2907377"/>
            <a:ext cx="2556170" cy="720791"/>
          </a:xfrm>
          <a:prstGeom prst="rect">
            <a:avLst/>
          </a:prstGeom>
        </p:spPr>
      </p:pic>
      <p:sp>
        <p:nvSpPr>
          <p:cNvPr id="15" name="Google Shape;422;p27">
            <a:extLst>
              <a:ext uri="{FF2B5EF4-FFF2-40B4-BE49-F238E27FC236}">
                <a16:creationId xmlns:a16="http://schemas.microsoft.com/office/drawing/2014/main" id="{38995997-55E4-724E-96A1-901C13197D47}"/>
              </a:ext>
            </a:extLst>
          </p:cNvPr>
          <p:cNvSpPr txBox="1">
            <a:spLocks/>
          </p:cNvSpPr>
          <p:nvPr/>
        </p:nvSpPr>
        <p:spPr>
          <a:xfrm flipH="1">
            <a:off x="346936" y="3723154"/>
            <a:ext cx="8450127" cy="1038975"/>
          </a:xfrm>
          <a:prstGeom prst="rect">
            <a:avLst/>
          </a:prstGeom>
          <a:noFill/>
          <a:ln>
            <a:noFill/>
          </a:ln>
        </p:spPr>
        <p:txBody>
          <a:bodyPr spcFirstLastPara="1" wrap="square" lIns="91425" tIns="234000" rIns="91425"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000"/>
              <a:buFont typeface="Josefin Slab"/>
              <a:buAutoNum type="arabicPeriod"/>
              <a:defRPr sz="1100" b="0" i="0" u="none" strike="noStrike" cap="none">
                <a:solidFill>
                  <a:srgbClr val="43434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434343"/>
              </a:buClr>
              <a:buSzPts val="1400"/>
              <a:buFont typeface="Josefin Slab SemiBold"/>
              <a:buAutoNum type="alphaLcPeriod"/>
              <a:defRPr sz="1400" b="0" i="0" u="none" strike="noStrike" cap="none">
                <a:solidFill>
                  <a:srgbClr val="43434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434343"/>
              </a:buClr>
              <a:buSzPts val="1400"/>
              <a:buFont typeface="Josefin Slab SemiBold"/>
              <a:buAutoNum type="romanLcPeriod"/>
              <a:defRPr sz="1400" b="0" i="0" u="none" strike="noStrike" cap="none">
                <a:solidFill>
                  <a:srgbClr val="43434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434343"/>
              </a:buClr>
              <a:buSzPts val="1400"/>
              <a:buFont typeface="Josefin Slab SemiBold"/>
              <a:buAutoNum type="arabicPeriod"/>
              <a:defRPr sz="1400" b="0" i="0" u="none" strike="noStrike" cap="none">
                <a:solidFill>
                  <a:srgbClr val="43434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434343"/>
              </a:buClr>
              <a:buSzPts val="1400"/>
              <a:buFont typeface="Josefin Slab SemiBold"/>
              <a:buAutoNum type="alphaLcPeriod"/>
              <a:defRPr sz="1400" b="0" i="0" u="none" strike="noStrike" cap="none">
                <a:solidFill>
                  <a:srgbClr val="43434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434343"/>
              </a:buClr>
              <a:buSzPts val="1400"/>
              <a:buFont typeface="Josefin Slab SemiBold"/>
              <a:buAutoNum type="romanLcPeriod"/>
              <a:defRPr sz="1400" b="0" i="0" u="none" strike="noStrike" cap="none">
                <a:solidFill>
                  <a:srgbClr val="43434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434343"/>
              </a:buClr>
              <a:buSzPts val="1400"/>
              <a:buFont typeface="Josefin Slab SemiBold"/>
              <a:buAutoNum type="arabicPeriod"/>
              <a:defRPr sz="1400" b="0" i="0" u="none" strike="noStrike" cap="none">
                <a:solidFill>
                  <a:srgbClr val="43434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434343"/>
              </a:buClr>
              <a:buSzPts val="1400"/>
              <a:buFont typeface="Josefin Slab SemiBold"/>
              <a:buAutoNum type="alphaLcPeriod"/>
              <a:defRPr sz="1400" b="0" i="0" u="none" strike="noStrike" cap="none">
                <a:solidFill>
                  <a:srgbClr val="43434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434343"/>
              </a:buClr>
              <a:buSzPts val="1400"/>
              <a:buFont typeface="Josefin Slab SemiBold"/>
              <a:buAutoNum type="romanLcPeriod"/>
              <a:defRPr sz="1400" b="0" i="0" u="none" strike="noStrike" cap="none">
                <a:solidFill>
                  <a:srgbClr val="434343"/>
                </a:solidFill>
                <a:latin typeface="Josefin Slab"/>
                <a:ea typeface="Josefin Slab"/>
                <a:cs typeface="Josefin Slab"/>
                <a:sym typeface="Josefin Slab"/>
              </a:defRPr>
            </a:lvl9pPr>
          </a:lstStyle>
          <a:p>
            <a:pPr marL="0" indent="0">
              <a:buFont typeface="Josefin Slab"/>
              <a:buNone/>
            </a:pPr>
            <a:r>
              <a:rPr lang="en-US" altLang="ko-KR" sz="1600" dirty="0">
                <a:solidFill>
                  <a:schemeClr val="accent3"/>
                </a:solidFill>
              </a:rPr>
              <a:t>Note</a:t>
            </a:r>
            <a:r>
              <a:rPr lang="ko-KR" altLang="en-US" sz="1600" dirty="0">
                <a:solidFill>
                  <a:schemeClr val="accent3"/>
                </a:solidFill>
              </a:rPr>
              <a:t> </a:t>
            </a:r>
            <a:r>
              <a:rPr lang="en-US" altLang="ko-KR" sz="1600" dirty="0">
                <a:solidFill>
                  <a:schemeClr val="accent3"/>
                </a:solidFill>
              </a:rPr>
              <a:t>that</a:t>
            </a:r>
            <a:r>
              <a:rPr lang="ko-KR" altLang="en-US" sz="1600" dirty="0">
                <a:solidFill>
                  <a:schemeClr val="accent3"/>
                </a:solidFill>
              </a:rPr>
              <a:t> </a:t>
            </a:r>
            <a:r>
              <a:rPr lang="en-US" altLang="ko-KR" sz="1600" dirty="0">
                <a:solidFill>
                  <a:schemeClr val="accent3"/>
                </a:solidFill>
              </a:rPr>
              <a:t>this</a:t>
            </a:r>
            <a:r>
              <a:rPr lang="ko-KR" altLang="en-US" sz="1600" dirty="0">
                <a:solidFill>
                  <a:schemeClr val="accent3"/>
                </a:solidFill>
              </a:rPr>
              <a:t> </a:t>
            </a:r>
            <a:r>
              <a:rPr lang="en-US" altLang="ko-KR" sz="1600" dirty="0">
                <a:solidFill>
                  <a:schemeClr val="accent3"/>
                </a:solidFill>
              </a:rPr>
              <a:t>is</a:t>
            </a:r>
            <a:r>
              <a:rPr lang="ko-KR" altLang="en-US" sz="1600" dirty="0">
                <a:solidFill>
                  <a:schemeClr val="accent3"/>
                </a:solidFill>
              </a:rPr>
              <a:t> </a:t>
            </a:r>
            <a:r>
              <a:rPr lang="en-US" altLang="ko-KR" sz="1600" dirty="0">
                <a:solidFill>
                  <a:schemeClr val="accent3"/>
                </a:solidFill>
              </a:rPr>
              <a:t>a</a:t>
            </a:r>
            <a:r>
              <a:rPr lang="ko-KR" altLang="en-US" sz="1600" dirty="0">
                <a:solidFill>
                  <a:schemeClr val="accent3"/>
                </a:solidFill>
              </a:rPr>
              <a:t> </a:t>
            </a:r>
            <a:r>
              <a:rPr lang="en-US" altLang="ko-KR" sz="1600" dirty="0">
                <a:solidFill>
                  <a:schemeClr val="accent3"/>
                </a:solidFill>
              </a:rPr>
              <a:t>bit</a:t>
            </a:r>
            <a:r>
              <a:rPr lang="ko-KR" altLang="en-US" sz="1600" dirty="0">
                <a:solidFill>
                  <a:schemeClr val="accent3"/>
                </a:solidFill>
              </a:rPr>
              <a:t> </a:t>
            </a:r>
            <a:r>
              <a:rPr lang="en-US" altLang="ko-KR" sz="1600" dirty="0">
                <a:solidFill>
                  <a:schemeClr val="accent3"/>
                </a:solidFill>
              </a:rPr>
              <a:t>strange</a:t>
            </a:r>
            <a:r>
              <a:rPr lang="ko-KR" altLang="en-US" sz="1600" dirty="0">
                <a:solidFill>
                  <a:schemeClr val="accent3"/>
                </a:solidFill>
              </a:rPr>
              <a:t> </a:t>
            </a:r>
            <a:r>
              <a:rPr lang="en-US" altLang="ko-KR" sz="1600" dirty="0">
                <a:solidFill>
                  <a:schemeClr val="accent3"/>
                </a:solidFill>
              </a:rPr>
              <a:t>since</a:t>
            </a:r>
            <a:r>
              <a:rPr lang="ko-KR" altLang="en-US" sz="1600" dirty="0">
                <a:solidFill>
                  <a:schemeClr val="accent3"/>
                </a:solidFill>
              </a:rPr>
              <a:t> </a:t>
            </a:r>
            <a:r>
              <a:rPr lang="en-US" altLang="ko-KR" sz="1600" dirty="0">
                <a:solidFill>
                  <a:schemeClr val="accent3"/>
                </a:solidFill>
              </a:rPr>
              <a:t>we</a:t>
            </a:r>
            <a:r>
              <a:rPr lang="ko-KR" altLang="en-US" sz="1600" dirty="0">
                <a:solidFill>
                  <a:schemeClr val="accent3"/>
                </a:solidFill>
              </a:rPr>
              <a:t> </a:t>
            </a:r>
            <a:r>
              <a:rPr lang="en-US" altLang="ko-KR" sz="1600" dirty="0">
                <a:solidFill>
                  <a:schemeClr val="accent3"/>
                </a:solidFill>
              </a:rPr>
              <a:t>only</a:t>
            </a:r>
            <a:r>
              <a:rPr lang="ko-KR" altLang="en-US" sz="1600" dirty="0">
                <a:solidFill>
                  <a:schemeClr val="accent3"/>
                </a:solidFill>
              </a:rPr>
              <a:t> </a:t>
            </a:r>
            <a:r>
              <a:rPr lang="en-US" altLang="ko-KR" sz="1600" dirty="0">
                <a:solidFill>
                  <a:schemeClr val="accent3"/>
                </a:solidFill>
              </a:rPr>
              <a:t>look</a:t>
            </a:r>
            <a:r>
              <a:rPr lang="ko-KR" altLang="en-US" sz="1600" dirty="0">
                <a:solidFill>
                  <a:schemeClr val="accent3"/>
                </a:solidFill>
              </a:rPr>
              <a:t> </a:t>
            </a:r>
            <a:r>
              <a:rPr lang="en-US" altLang="ko-KR" sz="1600" dirty="0">
                <a:solidFill>
                  <a:schemeClr val="accent3"/>
                </a:solidFill>
              </a:rPr>
              <a:t>at</a:t>
            </a:r>
            <a:r>
              <a:rPr lang="ko-KR" altLang="en-US" sz="1600" dirty="0">
                <a:solidFill>
                  <a:schemeClr val="accent3"/>
                </a:solidFill>
              </a:rPr>
              <a:t> </a:t>
            </a:r>
            <a:r>
              <a:rPr lang="en-US" altLang="ko-KR" sz="1600" dirty="0">
                <a:solidFill>
                  <a:schemeClr val="accent3"/>
                </a:solidFill>
              </a:rPr>
              <a:t>the</a:t>
            </a:r>
            <a:r>
              <a:rPr lang="ko-KR" altLang="en-US" sz="1600" dirty="0">
                <a:solidFill>
                  <a:schemeClr val="accent3"/>
                </a:solidFill>
              </a:rPr>
              <a:t> </a:t>
            </a:r>
            <a:r>
              <a:rPr lang="en-US" altLang="ko-KR" sz="1600" dirty="0">
                <a:solidFill>
                  <a:schemeClr val="accent3"/>
                </a:solidFill>
              </a:rPr>
              <a:t>best</a:t>
            </a:r>
            <a:r>
              <a:rPr lang="ko-KR" altLang="en-US" sz="1600" dirty="0">
                <a:solidFill>
                  <a:schemeClr val="accent3"/>
                </a:solidFill>
              </a:rPr>
              <a:t> </a:t>
            </a:r>
            <a:r>
              <a:rPr lang="en-US" altLang="ko-KR" sz="1600" dirty="0">
                <a:solidFill>
                  <a:schemeClr val="accent3"/>
                </a:solidFill>
              </a:rPr>
              <a:t>mode.</a:t>
            </a:r>
          </a:p>
          <a:p>
            <a:pPr marL="0" indent="0">
              <a:buFont typeface="Josefin Slab"/>
              <a:buNone/>
            </a:pPr>
            <a:r>
              <a:rPr lang="en-US" sz="1600" dirty="0">
                <a:solidFill>
                  <a:schemeClr val="accent3"/>
                </a:solidFill>
              </a:rPr>
              <a:t>The problem of loss can be found in the result.</a:t>
            </a:r>
          </a:p>
        </p:txBody>
      </p:sp>
    </p:spTree>
    <p:extLst>
      <p:ext uri="{BB962C8B-B14F-4D97-AF65-F5344CB8AC3E}">
        <p14:creationId xmlns:p14="http://schemas.microsoft.com/office/powerpoint/2010/main" val="1190732457"/>
      </p:ext>
    </p:extLst>
  </p:cSld>
  <p:clrMapOvr>
    <a:masterClrMapping/>
  </p:clrMapOvr>
</p:sld>
</file>

<file path=ppt/theme/theme1.xml><?xml version="1.0" encoding="utf-8"?>
<a:theme xmlns:a="http://schemas.openxmlformats.org/drawingml/2006/main" name="Economy Thesis by Slidesgo">
  <a:themeElements>
    <a:clrScheme name="Simple Light">
      <a:dk1>
        <a:srgbClr val="EFEFEF"/>
      </a:dk1>
      <a:lt1>
        <a:srgbClr val="FFF2CC"/>
      </a:lt1>
      <a:dk2>
        <a:srgbClr val="FFE599"/>
      </a:dk2>
      <a:lt2>
        <a:srgbClr val="FFD966"/>
      </a:lt2>
      <a:accent1>
        <a:srgbClr val="F1C232"/>
      </a:accent1>
      <a:accent2>
        <a:srgbClr val="BF9000"/>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1594</Words>
  <Application>Microsoft Macintosh PowerPoint</Application>
  <PresentationFormat>On-screen Show (16:9)</PresentationFormat>
  <Paragraphs>156</Paragraphs>
  <Slides>24</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Josefin Slab</vt:lpstr>
      <vt:lpstr>Anton</vt:lpstr>
      <vt:lpstr>Cambria Math</vt:lpstr>
      <vt:lpstr>Josefin Slab SemiBold</vt:lpstr>
      <vt:lpstr>Wingdings</vt:lpstr>
      <vt:lpstr>Abel</vt:lpstr>
      <vt:lpstr>Anaheim</vt:lpstr>
      <vt:lpstr>Staatliches</vt:lpstr>
      <vt:lpstr>Unica One</vt:lpstr>
      <vt:lpstr>Josefin Sans</vt:lpstr>
      <vt:lpstr>Economy Thesis by Slidesgo</vt:lpstr>
      <vt:lpstr>End-to-end learning for  vEHILCE Trajectory Prediction</vt:lpstr>
      <vt:lpstr>01 introduction</vt:lpstr>
      <vt:lpstr>01. introduction </vt:lpstr>
      <vt:lpstr>Research about Trajectory</vt:lpstr>
      <vt:lpstr>Basic model</vt:lpstr>
      <vt:lpstr>Dataset</vt:lpstr>
      <vt:lpstr>Basic model</vt:lpstr>
      <vt:lpstr>Evaluation of Basic model</vt:lpstr>
      <vt:lpstr>Evaluation of Basic model - continued</vt:lpstr>
      <vt:lpstr>Baseline results</vt:lpstr>
      <vt:lpstr>Some more results &amp; observations</vt:lpstr>
      <vt:lpstr>02. METHODOLOGY </vt:lpstr>
      <vt:lpstr>PowerPoint Presentation</vt:lpstr>
      <vt:lpstr>PowerPoint Presentation</vt:lpstr>
      <vt:lpstr>PowerPoint Presentation</vt:lpstr>
      <vt:lpstr>PowerPoint Presentation</vt:lpstr>
      <vt:lpstr>PowerPoint Presentation</vt:lpstr>
      <vt:lpstr>03. RESULTS ANALYSIS</vt:lpstr>
      <vt:lpstr>Analysis of results</vt:lpstr>
      <vt:lpstr>metric</vt:lpstr>
      <vt:lpstr>04. Conclusion</vt:lpstr>
      <vt:lpstr>Analysis of results</vt:lpstr>
      <vt:lpstr>weakness</vt:lpstr>
      <vt:lpstr>Post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THESIS</dc:title>
  <cp:lastModifiedBy>건호 김</cp:lastModifiedBy>
  <cp:revision>56</cp:revision>
  <dcterms:modified xsi:type="dcterms:W3CDTF">2023-10-16T13:53:25Z</dcterms:modified>
</cp:coreProperties>
</file>